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6"/>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x="18288000" cy="10287000"/>
  <p:notesSz cx="6858000" cy="9144000"/>
  <p:embeddedFontLst>
    <p:embeddedFont>
      <p:font typeface="Baloo Thambi 2 Bold" charset="1" panose="03080802040302020200"/>
      <p:regular r:id="rId29"/>
    </p:embeddedFont>
    <p:embeddedFont>
      <p:font typeface="Baloo Thambi 2 Semi-Bold" charset="1" panose="03080702040302020200"/>
      <p:regular r:id="rId31"/>
    </p:embeddedFont>
    <p:embeddedFont>
      <p:font typeface="Baloo Thambi" charset="1" panose="03080902040302020200"/>
      <p:regular r:id="rId33"/>
    </p:embeddedFont>
    <p:embeddedFont>
      <p:font typeface="Baloo Thambi 2" charset="1" panose="0308050204030202020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9" Type="http://schemas.openxmlformats.org/officeDocument/2006/relationships/notesSlide" Target="notesSlides/notesSlide8.xml"/><Relationship Id="rId21" Type="http://schemas.openxmlformats.org/officeDocument/2006/relationships/slide" Target="slides/slide16.xml"/><Relationship Id="rId34" Type="http://schemas.openxmlformats.org/officeDocument/2006/relationships/notesSlide" Target="notesSlides/notesSlide4.xml"/><Relationship Id="rId42" Type="http://schemas.openxmlformats.org/officeDocument/2006/relationships/notesSlide" Target="notesSlides/notesSlide11.xml"/><Relationship Id="rId47" Type="http://schemas.openxmlformats.org/officeDocument/2006/relationships/notesSlide" Target="notesSlides/notesSlide16.xml"/><Relationship Id="rId50" Type="http://schemas.openxmlformats.org/officeDocument/2006/relationships/notesSlide" Target="notesSlides/notesSlide19.xml"/><Relationship Id="rId7" Type="http://schemas.openxmlformats.org/officeDocument/2006/relationships/slide" Target="slides/slide2.xml"/><Relationship Id="rId16" Type="http://schemas.openxmlformats.org/officeDocument/2006/relationships/slide" Target="slides/slide11.xml"/><Relationship Id="rId2" Type="http://schemas.openxmlformats.org/officeDocument/2006/relationships/presProps" Target="presProps.xml"/><Relationship Id="rId29" Type="http://schemas.openxmlformats.org/officeDocument/2006/relationships/font" Target="fonts/font29.fntdata"/><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Slide" Target="notesSlides/notesSlide3.xml"/><Relationship Id="rId37" Type="http://schemas.openxmlformats.org/officeDocument/2006/relationships/font" Target="fonts/font37.fntdata"/><Relationship Id="rId40" Type="http://schemas.openxmlformats.org/officeDocument/2006/relationships/notesSlide" Target="notesSlides/notesSlide9.xml"/><Relationship Id="rId45" Type="http://schemas.openxmlformats.org/officeDocument/2006/relationships/notesSlide" Target="notesSlides/notesSlide14.xml"/><Relationship Id="rId53" Type="http://schemas.openxmlformats.org/officeDocument/2006/relationships/customXml" Target="../customXml/item2.xml"/><Relationship Id="rId5"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31.fntdata"/><Relationship Id="rId44" Type="http://schemas.openxmlformats.org/officeDocument/2006/relationships/notesSlide" Target="notesSlides/notesSlide13.xml"/><Relationship Id="rId52" Type="http://schemas.openxmlformats.org/officeDocument/2006/relationships/customXml" Target="../customXml/item1.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2.xml"/><Relationship Id="rId30" Type="http://schemas.openxmlformats.org/officeDocument/2006/relationships/notesSlide" Target="notesSlides/notesSlide2.xml"/><Relationship Id="rId35" Type="http://schemas.openxmlformats.org/officeDocument/2006/relationships/notesSlide" Target="notesSlides/notesSlide5.xml"/><Relationship Id="rId4" Type="http://schemas.openxmlformats.org/officeDocument/2006/relationships/theme" Target="theme/theme1.xml"/><Relationship Id="rId43" Type="http://schemas.openxmlformats.org/officeDocument/2006/relationships/notesSlide" Target="notesSlides/notesSlide12.xml"/><Relationship Id="rId48" Type="http://schemas.openxmlformats.org/officeDocument/2006/relationships/notesSlide" Target="notesSlides/notesSlide17.xml"/><Relationship Id="rId9" Type="http://schemas.openxmlformats.org/officeDocument/2006/relationships/slide" Target="slides/slide4.xml"/><Relationship Id="rId51" Type="http://schemas.openxmlformats.org/officeDocument/2006/relationships/notesSlide" Target="notesSlides/notesSlide20.xml"/><Relationship Id="rId8" Type="http://schemas.openxmlformats.org/officeDocument/2006/relationships/slide" Target="slides/slide3.xml"/><Relationship Id="rId3"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3.fntdata"/><Relationship Id="rId38" Type="http://schemas.openxmlformats.org/officeDocument/2006/relationships/notesSlide" Target="notesSlides/notesSlide7.xml"/><Relationship Id="rId46" Type="http://schemas.openxmlformats.org/officeDocument/2006/relationships/notesSlide" Target="notesSlides/notesSlide15.xml"/><Relationship Id="rId20" Type="http://schemas.openxmlformats.org/officeDocument/2006/relationships/slide" Target="slides/slide15.xml"/><Relationship Id="rId41" Type="http://schemas.openxmlformats.org/officeDocument/2006/relationships/notesSlide" Target="notesSlides/notesSlide10.xml"/><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Slide" Target="notesSlides/notesSlide1.xml"/><Relationship Id="rId36" Type="http://schemas.openxmlformats.org/officeDocument/2006/relationships/notesSlide" Target="notesSlides/notesSlide6.xml"/><Relationship Id="rId49" Type="http://schemas.openxmlformats.org/officeDocument/2006/relationships/notesSlide" Target="notesSlides/notesSlide18.xml"/></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Welkom allemaal, bij deze break-outsessie: digitale uitsluiting en armoede: zien, begrijpen en doen. We willen starten met een aantal vragen voor jullie. Als deze vragen/situaties voor jullie herkenbaar zijn, steek dan je hand op.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Ook wil ik jullie voorstellen aan Ahmad, hij is 10 jaar en wil later dokter worden. Hij vluchtte met zijn gezin vanuit Syrië naar Nederland. Op school kreeg hij huiswerk dat hij op de computer moest maken. Maar thuis was er geen laptop. Dus kon hij geen huiswerk maken en ook niet oefenen. Hierdoor kon hij niet meedoen op school. Ahmad schreef ons een mail waarin hij vertelde; “Dankzij deze laptop kan ik leren, oefenen en dromen van de toekomst”.  </a:t>
            </a:r>
          </a:p>
          <a:p>
            <a:r>
              <a:rPr lang="en-US"/>
              <a:t/>
            </a:r>
          </a:p>
          <a:p>
            <a:r>
              <a:rPr lang="en-US"/>
              <a:t>Samantha en Ahmad zijn geen uitzonderingen. Dit zijn mensen die jullie organisaties elke dag tegenkomen. Misschien zonder dat je het weet omdat je focus op andere hulpverlening ligt.</a:t>
            </a:r>
          </a:p>
          <a:p>
            <a:r>
              <a:rPr lang="en-US"/>
              <a:t/>
            </a:r>
          </a:p>
          <a:p>
            <a:r>
              <a:rPr lang="en-US"/>
              <a:t>Is er iemand die hierop wilt reageren, die hiervan iets herkent binnen het werk dat je doet?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p>
          <a:p>
            <a:r>
              <a:rPr lang="en-US"/>
              <a:t>We hebben net gezien wat digitale uitsluiting met mensen doet. De vraag is nu: wat kunnen jullie als organisatie doen? En dan hebben we het niet over de lange termijn, maar wat zijn stapjes die we samen kunnen zetten, om mensen weer mee te laten doen in de samenleving?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Wij hebben voor deze presentatie een aantal bouwstenen voor digitale inclusie. Dit sluit aan op het werk van verschillende wetenschappers, waaronder Lillian Boerkamp, Alexander Smit, Alexander van Deurzen, Christine Dedding en Nicole Goedhart. Zij voeren ieder belangrijk onderzoek uit op het gebied van digitale inclusie en uitsluiting en de effecten hiervan op de maatschappij.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Bouwsteen 1 gaat over motivatie. De bouwstenen die we gaan bespreken, zijn aan de hand van wetenschappelijk onderzoek vormgegeven. Wij realiseren ons ook dat motivatie wellicht niet helemaal een passende term is.  </a:t>
            </a:r>
          </a:p>
          <a:p>
            <a:r>
              <a:rPr lang="en-US"/>
              <a:t/>
            </a:r>
          </a:p>
          <a:p>
            <a:r>
              <a:rPr lang="en-US"/>
              <a:t>Veel mensen die digitaal buitenspel staan, ervaren drempels bij digitaal meedoen. Ze zijn bang dat ze op een verkeerde link klikken, ze weten niet hoe digitale zaken werken en schamen zich om hulp te vragen. Dit houdt hen tegen om digitale vaardigheden te ontwikkelen of een digitaal apparaat te gebruiken. In de eerste bouwsteen gaat het er daarom over om deze signalen te herkennen.  </a:t>
            </a:r>
          </a:p>
          <a:p>
            <a:r>
              <a:rPr lang="en-US"/>
              <a:t/>
            </a:r>
          </a:p>
          <a:p>
            <a:r>
              <a:rPr lang="en-US"/>
              <a:t>Herken jij mensen die digitaal vastlopen? En welke signalen zie je als iemand vastloopt? Dit kunnen zichtbare signalen zijn, dus duidelijke opmerkingen over wat iemand wel of niet snapt, maar dit kunnen ook onzichtbare signalen zijn. Daar hebben we zo direct nog voorbeelden van.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Zoals we net al zeiden – en ook terug horen in jullie reacties – zijn er zichtbare en onzichtbare signalen. Motivatie – de eerste bouwsteen – start bij het herkennen en erkennen van de signalen die mensen geven. Een aantal voorbeelden: </a:t>
            </a:r>
          </a:p>
          <a:p>
            <a:r>
              <a:rPr lang="en-US"/>
              <a:t/>
            </a:r>
          </a:p>
          <a:p>
            <a:r>
              <a:rPr lang="en-US"/>
              <a:t>Zichtbare signalen: </a:t>
            </a:r>
          </a:p>
          <a:p>
            <a:r>
              <a:rPr lang="en-US"/>
              <a:t/>
            </a:r>
          </a:p>
          <a:p>
            <a:r>
              <a:rPr lang="en-US"/>
              <a:t>- Formulieren die keer op keer worden meegegeven (digitaal gelinkt), maar niet worden ingevuld</a:t>
            </a:r>
          </a:p>
          <a:p>
            <a:r>
              <a:rPr lang="en-US"/>
              <a:t>- Herhaaldelijk niet opdagen bij afspraken die digitaal bevestigd of gewijzigd zijn </a:t>
            </a:r>
          </a:p>
          <a:p>
            <a:r>
              <a:rPr lang="en-US"/>
              <a:t>- Iemand die bij elk bezoek vraagt of jij "even iets wilt uitprinten of opzoeken" </a:t>
            </a:r>
          </a:p>
          <a:p>
            <a:r>
              <a:rPr lang="en-US"/>
              <a:t/>
            </a:r>
          </a:p>
          <a:p>
            <a:r>
              <a:rPr lang="en-US"/>
              <a:t/>
            </a:r>
          </a:p>
          <a:p>
            <a:r>
              <a:rPr lang="en-US"/>
              <a:t>Onzichtbare signalen </a:t>
            </a:r>
          </a:p>
          <a:p>
            <a:r>
              <a:rPr lang="en-US"/>
              <a:t/>
            </a:r>
          </a:p>
          <a:p>
            <a:r>
              <a:rPr lang="en-US"/>
              <a:t>- "Ik ben mijn bril vergeten"; een veelgebruikt excuus om niet te hoeven lezen of invullen </a:t>
            </a:r>
          </a:p>
          <a:p>
            <a:r>
              <a:rPr lang="en-US"/>
              <a:t>- Schaamte die zich vermomt als desinteresse; iemand haakt af, trekt zich terug, zegt "laat maar" </a:t>
            </a:r>
          </a:p>
          <a:p>
            <a:r>
              <a:rPr lang="en-US"/>
              <a:t>- Iemand die altijd een familielid of vriend meeneemt die dan het woord doet; en zelf zwijgt </a:t>
            </a:r>
          </a:p>
          <a:p>
            <a:r>
              <a:rPr lang="en-US"/>
              <a:t/>
            </a:r>
          </a:p>
          <a:p>
            <a:r>
              <a:rPr lang="en-US"/>
              <a:t>EXTRA:</a:t>
            </a:r>
          </a:p>
          <a:p>
            <a:r>
              <a:rPr lang="en-US"/>
              <a:t/>
            </a:r>
          </a:p>
          <a:p>
            <a:r>
              <a:rPr lang="en-US"/>
              <a:t>- Een kind zijn huiswerk niet maakt, maar in de klas wel heel erg betrokken is. </a:t>
            </a:r>
          </a:p>
          <a:p>
            <a:r>
              <a:rPr lang="en-US"/>
              <a:t>- De student die een halfuur moest reizen om tentamens te maken om de laptop van haar zus te gebruiken of die van haar zusje, maar dan had ze de angst dat-ie uitviel.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Motivatie – oftewel de drempels die mensen ervaren zoals schaamte en angst – is de eerste drempel die mensen tegenkomen. Omdat mensen dit niet altijd voor zichzelf kunnen erkennen of uitspreken, kan het zo zijn dat deze signalen gemist worden. Daarom is herkenning van deze signalen – als professional – heel belangrijk.  </a:t>
            </a:r>
          </a:p>
          <a:p>
            <a:r>
              <a:rPr lang="en-US"/>
              <a:t/>
            </a:r>
          </a:p>
          <a:p>
            <a:r>
              <a:rPr lang="en-US"/>
              <a:t>Als tweede bouwsteen komt Toegang om de hoek. Maar alleen een apparaat is niet genoeg. Iemand heeft ook – zoals we al hoorden in het verhaal van Samantha – een stabiele internetverbinding nodig. En daarbij is het bijvoorbeeld ook belangrijk dat het apparaat van hen is. Zo hebben we uit het onderzoek van Lilian Boerkamp namelijk gezien dat mensen bij een geleend apparaat ook hinder ervaren. Ze zijn bang om iets te oefenen uit angst om iets kapot te maken of dat anderen zien dat ze iets “fout” doen.  </a:t>
            </a:r>
          </a:p>
          <a:p>
            <a:r>
              <a:rPr lang="en-US"/>
              <a:t/>
            </a:r>
          </a:p>
          <a:p>
            <a:r>
              <a:rPr lang="en-US"/>
              <a:t>Wat kun je als maatschappelijke organisatie doen binnen deze bouwsteen? Samenwerken met een partij zoals Allemaal Digitaal! Je kunt bij ons laptops, smartphones en tablets aanvragen. Wij bieden hiervoor drie verschillende regelingen aan. Een gratis regeling via De Laptopdesk. Een gratis regeling vanuit de Rijksoverheid en een betaalde regeling, als je niet in aanmerking komt voor een van de gratis regelingen. Als je hierover meer wil weten, kom dan straks zeker langs bij onze stand. We vertellen je er graag meer over.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Aangekomen bij bouwsteen 3: vaardigheden en vertrouwen. Hoe help je iemand zonder het over te nemen? Wie herkent de neiging om het ‘even’ zelf te doen als iemand ergens niet uitkomt digitaal?  </a:t>
            </a:r>
          </a:p>
          <a:p>
            <a:r>
              <a:rPr lang="en-US"/>
              <a:t/>
            </a:r>
          </a:p>
          <a:p>
            <a:r>
              <a:rPr lang="en-US"/>
              <a:t>Wanneer je iemand begeleidt bij het ontwikkelen van digitale vaardigheden, leert iemand niets wanneer je het overneemt. Het is begrijpelijk om iemand te willen helpen, maar juist door iemand de ruimte te geven zelf dingen te ontdekken, bouwt iemand vertrouwen op. </a:t>
            </a:r>
          </a:p>
          <a:p>
            <a:r>
              <a:rPr lang="en-US"/>
              <a:t/>
            </a:r>
          </a:p>
          <a:p>
            <a:r>
              <a:rPr lang="en-US"/>
              <a:t>Een voorwaarde binnen onze regelingen is daarom ook dat je – om laptops te ontvangen – ondersteuning of doorverwijzing kan bieden bij het ontwikkelen van digitale vaardigheden. Op die manier leren ontvangers van de laptops ook hoe ze daadwerkelijk met de apparaten om kunnen gaan. We hebben op onze site ook een handig overzicht gemaakt van het aanbod digitale vaardigheden. Die zullen we aan het einde van deze presentatie ook delen.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Een laatste bouwsteen waar we naar willen kijken is de toegankelijkheid van jouw organisatie, want wat als mensen niet digitaal vaardig zijn, maar de organisatie wel alleen digitaal toegankelijk is? Dus bijvoorbeeld wanneer de organisatie alleen benaderd kan worden via een online formulier, de app of een digitale nieuwsbrief?  </a:t>
            </a:r>
          </a:p>
          <a:p>
            <a:r>
              <a:rPr lang="en-US"/>
              <a:t/>
            </a:r>
          </a:p>
          <a:p>
            <a:r>
              <a:rPr lang="en-US"/>
              <a:t>Door alleen digitale mogelijkheden te bieden voor contact en vragen, sluiten we mensen uit zonder dat we het merken. Is er een telefonisch alternatief? Zijn teksten goed te begrijpen? Als laatste tips willen wij graag meegeven om: </a:t>
            </a:r>
          </a:p>
          <a:p>
            <a:r>
              <a:rPr lang="en-US"/>
              <a:t/>
            </a:r>
          </a:p>
          <a:p>
            <a:r>
              <a:rPr lang="en-US"/>
              <a:t>- Taal te vereenvoudigen; </a:t>
            </a:r>
          </a:p>
          <a:p>
            <a:r>
              <a:rPr lang="en-US"/>
              <a:t>- Altijd een niet-digitaal contact alternatief te bieden; </a:t>
            </a:r>
          </a:p>
          <a:p>
            <a:r>
              <a:rPr lang="en-US"/>
              <a:t>- Eventuele inloopspreekuren voor digitale vragen te hebben.</a:t>
            </a:r>
          </a:p>
          <a:p>
            <a:r>
              <a:rPr lang="en-US"/>
              <a:t/>
            </a:r>
          </a:p>
          <a:p>
            <a:r>
              <a:rPr lang="en-US"/>
              <a:t>Niet alle maatschappelijke organisaties hebben de mogelijkheid om dit soort inloopspreekuren te organiseren, maar ook dan kun je je wel afvragen hoe je op een laagdrempelige manier hulp kunt bieden, bijvoorbeeld via een doorverwijzing naar andere organisaties.  </a:t>
            </a:r>
          </a:p>
          <a:p>
            <a:r>
              <a:rPr lang="en-US"/>
              <a:t/>
            </a:r>
          </a:p>
          <a:p>
            <a:r>
              <a:rPr lang="en-US"/>
              <a:t>Wij hebben hier ook zeker nog stappen te maken. De toegankelijkheid van jouw organisatie is ook een continu proces. Daarom belangrijk om hier geregeld aandacht aan te besteden.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p>
          <a:p>
            <a:r>
              <a:rPr lang="en-US"/>
              <a:t>Het is misschien niet haalbaar om alles morgen al toe te passen. Maar we willen jullie wel uitnodigen om na te denken over wat jullie morgen wél al kunnen doen. Daarom vatten we dat wat er zojuist is verteld graag nog even samen.</a:t>
            </a:r>
          </a:p>
          <a:p>
            <a:r>
              <a:rPr lang="en-US"/>
              <a:t/>
            </a:r>
          </a:p>
          <a:p>
            <a:r>
              <a:rPr lang="en-US"/>
              <a:t>We hebben het tijdens deze sessie gehad over de cijfers: 4,5 miljoen Nederlanders hebben moeite om mee te komen in de digitale samenleving. Dit kunnen dus op iedere manier mensen om je heen zijn, waarbij de negatieve gevolgen van digitale uitsluiting voor mensen in armoede het zwaarst zijn.  </a:t>
            </a:r>
          </a:p>
          <a:p>
            <a:r>
              <a:rPr lang="en-US"/>
              <a:t/>
            </a:r>
          </a:p>
          <a:p>
            <a:r>
              <a:rPr lang="en-US"/>
              <a:t>We vertelden het verhaal van Samantha, die ‘s avonds buiten de supermarkt stond voor gratis wifi. En het verhaal van Ahmad, een tienjarige jongen die gewoon zijn huiswerk wil kunnen maken maar thuis geen laptop had. Dit zijn geen uitzonderingen, dit zijn mensen die we iedere dag tegen kunnen komen.  </a:t>
            </a:r>
          </a:p>
          <a:p>
            <a:r>
              <a:rPr lang="en-US"/>
              <a:t/>
            </a:r>
          </a:p>
          <a:p>
            <a:r>
              <a:rPr lang="en-US"/>
              <a:t>En Nikki verstelde net over de vier bouwstenen die jullie als organisatie kunnen helpen om het verschil te maken: motivatie toegang, vaardigheden en toegankelijkheid van de eigen organisatie. </a:t>
            </a:r>
          </a:p>
          <a:p>
            <a:r>
              <a:rPr lang="en-US"/>
              <a:t/>
            </a:r>
          </a:p>
          <a:p>
            <a:r>
              <a:rPr lang="en-US"/>
              <a:t>Aan de hand van de bouwstenen hebben we een aantal acties bedacht. Zodat je zo snel mogelijk aan de slag kunt om iemand digitaal mee te kunnen laten doen. </a:t>
            </a:r>
          </a:p>
          <a:p>
            <a:r>
              <a:rPr lang="en-US"/>
              <a:t/>
            </a:r>
          </a:p>
          <a:p>
            <a:r>
              <a:rPr lang="en-US"/>
              <a:t>- Vanuit de bouwsteen Motivatie stellen we de volgende actie voor: bespreek deze week met een collega welke signalen jullie herkennen bij mensen die digitaal vastlopen. Dat kunnen dus zichtbare en/of onzichtbare signalen zijn.</a:t>
            </a:r>
          </a:p>
          <a:p>
            <a:r>
              <a:rPr lang="en-US"/>
              <a:t/>
            </a:r>
          </a:p>
          <a:p>
            <a:r>
              <a:rPr lang="en-US"/>
              <a:t>- Vanuit de bouwsteen Toegang: Toegang tot een goedwerkend apparaat is een randvoorwaarde om digitaal mee te kunnen doen. Check of jouw organisatie laptops, smartphones of tablets kan aanvragen via Allemaal Digitaal. Kom na afloop langs bij onze stand als je daar meer over wil weten. </a:t>
            </a:r>
          </a:p>
          <a:p>
            <a:r>
              <a:rPr lang="en-US"/>
              <a:t/>
            </a:r>
          </a:p>
          <a:p>
            <a:r>
              <a:rPr lang="en-US"/>
              <a:t>- Vanuit de bouwsteen Vaardigheden: Spreek met jezelf af: de volgende keer dat iemand digitale hulp nodig heeft, neem ik er de tijd voor en ga ik ernaast zitten in plaats van het over te nemen. Verdiep je in het hulpaanbod dat er in de buurt is zodat je daar eventueel naar kan doorverwijzen.</a:t>
            </a:r>
          </a:p>
          <a:p>
            <a:r>
              <a:rPr lang="en-US"/>
              <a:t/>
            </a:r>
          </a:p>
          <a:p>
            <a:r>
              <a:rPr lang="en-US"/>
              <a:t>- Bouwsteen Toegankelijkheid: Stel jezelf de vraag: kan iemand die niet digitaal vaardig is mijn organisatie bereiken? Is er bijvoorbeeld een telefoonnummer? En is de taal die we gebruiken, begrijpelijk voor iedereen? </a:t>
            </a:r>
          </a:p>
          <a:p>
            <a:r>
              <a:rPr lang="en-US"/>
              <a:t/>
            </a:r>
          </a:p>
          <a:p>
            <a:r>
              <a:rPr lang="en-US"/>
              <a:t>Jullie hoeven dit natuurlijk niet allemaal morgen te doen, het mag ook vandaag ;-) maar even zonder dollen: wij als Allemaal Digitaal hebben hierin ook nog verbeterpunten. </a:t>
            </a:r>
          </a:p>
          <a:p>
            <a:r>
              <a:rPr lang="en-US"/>
              <a:t/>
            </a:r>
          </a:p>
          <a:p>
            <a:r>
              <a:rPr lang="en-US"/>
              <a:t>Wat we met deze sessie proberen te bereiken is bewustwording en handvatten te geven wat je kunt doen om digitaal meedoen te bevorderen. De actie kan uiteraard ook iets zijn dat je zelf, vanuit jouw ervaring als professional hebt bedacht. </a:t>
            </a:r>
          </a:p>
          <a:p>
            <a:r>
              <a:rPr lang="en-US"/>
              <a:t/>
            </a:r>
          </a:p>
          <a:p>
            <a:r>
              <a:rPr lang="en-US"/>
              <a:t>Nou ben ik wel benieuwd, is er al iemand die wil delen wat hij of zij in gedachten heeft?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p>
          <a:p>
            <a:r>
              <a:rPr lang="en-US"/>
              <a:t>We zijn natuurlijk ook benieuwd welke vragen jullie mogelijk nog voor ons hebben.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Wie vergeet minstens één keer per week een wachtwoord?  </a:t>
            </a:r>
          </a:p>
          <a:p>
            <a:r>
              <a:rPr lang="en-US"/>
              <a:t>- Wie heeft weleens een brief van de overheid gelezen en gedacht: wat staat hier nu eigenlijk?  </a:t>
            </a:r>
          </a:p>
          <a:p>
            <a:r>
              <a:rPr lang="en-US"/>
              <a:t>- Wie heeft weleens iemand anders geholpen met iets digitaals — DigiD, een formulier, een app? </a:t>
            </a:r>
          </a:p>
          <a:p>
            <a:r>
              <a:rPr lang="en-US"/>
              <a:t>- Wie vult er weleens een formulier in, maar krijgt dat formulier dan niet verzonden? </a:t>
            </a:r>
          </a:p>
          <a:p>
            <a:r>
              <a:rPr lang="en-US"/>
              <a:t>- Wie stelt het regelen van iets digitaal weleens uit, omdat het veel ingewikkeld lijkt?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staan vandaag ook als standhouder op het plein, dus kom gerust bij ons langs om meer te ontdekken over onze regelingen en tips of ga met ons het gesprek aan over digitale inclusie. We hebben een overzicht van de speciale pagina op onze website die we voor deze dag hebben gemaakt. Hier kun je de slides van onze presentatie vinden, maar bijvoorbeeld ook het overzicht met het aanbod digitale vaardigheden in Nederland. Maak een foto of scan de QR-code.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p>
          <a:p>
            <a:r>
              <a:rPr lang="en-US"/>
              <a:t>Vandaag is ons gespreksonderwerp digitale uitsluiting. En digitale uitsluiting is groter dan we denken. Voordat we de diepte induiken, stellen we onszelf kort voor. Wij zijn Jelisa &amp; Nikki van Allemaal Digitaal. Jelisa is relatiemanager voor maatschappelijke organisaties die laptops bij ons aanvragen en Nikki is verantwoordelijk voor onze communicatie. </a:t>
            </a:r>
          </a:p>
          <a:p>
            <a:r>
              <a:rPr lang="en-US"/>
              <a:t/>
            </a:r>
          </a:p>
          <a:p>
            <a:r>
              <a:rPr lang="en-US"/>
              <a:t>Allemaal Digitaal is opgericht in 2020 als een initiatief van onder andere NLdigital en de Alliantie Digitaal Samenleven om digitale ongelijkheid tegen te gaan. Allemaal Digitaal is inmiddels een zelfstandige stichting die al meer dan 30.000 laptops een tweede leven gaf bij mensen in een financieel kwetsbare positie. Ons motto is namelijk: digitaal meedoen is geen luxe, maar een basisbehoefte. In een wereld die snel digitaliseert, is toegang tot een apparaat essentieel om mee te kunnen doen in de samenleving. Onze sessie van vandaag heeft als doel:  </a:t>
            </a:r>
          </a:p>
          <a:p>
            <a:r>
              <a:rPr lang="en-US"/>
              <a:t/>
            </a:r>
          </a:p>
          <a:p>
            <a:r>
              <a:rPr lang="en-US"/>
              <a:t>- Begrijpen wat digitale uitsluiting in de praktijk betekent. </a:t>
            </a:r>
          </a:p>
          <a:p>
            <a:r>
              <a:rPr lang="en-US"/>
              <a:t>- Herkennen hoe het mensen in armoede (harder) raakt. </a:t>
            </a:r>
          </a:p>
          <a:p>
            <a:r>
              <a:rPr lang="en-US"/>
              <a:t>- Ontdekken wat jouw organisatie morgen al kan doen.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p>
          <a:p>
            <a:r>
              <a:rPr lang="en-US"/>
              <a:t>We willen jullie eerst meenemen in hoe de problematiek van digitale uitsluiting er nu precies uitziet in de praktijk. Daar hebben we een aantal cijfers voor nodig. 4,5 miljoen Nederlanders hebben moeite om mee te komen in de digitale samenleving. </a:t>
            </a:r>
          </a:p>
          <a:p>
            <a:r>
              <a:rPr lang="en-US"/>
              <a:t/>
            </a:r>
          </a:p>
          <a:p>
            <a:r>
              <a:rPr lang="en-US"/>
              <a:t>Belangrijk om daarbij te vermelden is dat dit niet alleen gaat over mensen zonder laptop. Het gaat ook over mensen die bijvoorbeeld kunnen WhatsAppen, maar vastlopen als zij een formulier of een portaal moeten openen. Of mensen die weten hoe ze excel kunnen gebruiken maar een digitale brief van de overheid niet weten te vinden en te openen. </a:t>
            </a:r>
          </a:p>
          <a:p>
            <a:r>
              <a:rPr lang="en-US"/>
              <a:t/>
            </a:r>
          </a:p>
          <a:p>
            <a:r>
              <a:rPr lang="en-US"/>
              <a:t>Dit is 1 op de 4 volwassenen die moeite heeft met digitalisering. Laten we nog eens dieper kijken naar hoe deze groep mensen eruitziet.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p>
          <a:p>
            <a:r>
              <a:rPr lang="en-US"/>
              <a:t>- 23% van de Nederlandse burgers tussen de 16 en 65 jaar scoort onder het basisniveau van digitale vaardigheden. Bij jongeren zit 12% onder het basisniveau om digitaal mee te kunnen doen. </a:t>
            </a:r>
          </a:p>
          <a:p>
            <a:r>
              <a:rPr lang="en-US"/>
              <a:t/>
            </a:r>
          </a:p>
          <a:p>
            <a:r>
              <a:rPr lang="en-US"/>
              <a:t>- Binnen de doelgroep mensen met geen of mbo-opleiding, zit maar slechts 29% boven het basisniveau om digitaal mee te kunnen doen. Om dat in vergelijking te plaatsen: bij mensen met een hbo/wo-opleiding is dit percentage 70%.</a:t>
            </a:r>
          </a:p>
          <a:p>
            <a:r>
              <a:rPr lang="en-US"/>
              <a:t>  </a:t>
            </a:r>
          </a:p>
          <a:p>
            <a:r>
              <a:rPr lang="en-US"/>
              <a:t>- 3 miljoen volwassenen in Nederland zijn laaggeletterd, waardoor zij ook vaker moeite hebben met digitale vaardigheden.  </a:t>
            </a:r>
          </a:p>
          <a:p>
            <a:r>
              <a:rPr lang="en-US"/>
              <a:t/>
            </a:r>
          </a:p>
          <a:p>
            <a:r>
              <a:rPr lang="en-US"/>
              <a:t>Digitalisering is altijd gebracht als een kans, als iets wat ons nieuwe mogelijkheden brengt. Het versnellen van innovatie, het creëren van vernieuwing en het optimaliseren van processen. Maar al deze ontwikkelingen zorgen er tegelijkertijd voor dat een deel van de bevolking niet kan meekomen. </a:t>
            </a:r>
          </a:p>
          <a:p>
            <a:r>
              <a:rPr lang="en-US"/>
              <a:t/>
            </a:r>
          </a:p>
          <a:p>
            <a:r>
              <a:rPr lang="en-US"/>
              <a:t>Daarbij is digitale uitsluiting niet alleen een probleem voor mensen in armoede. Maar wat we wel kunnen zeggen, is dat voor mensen in armoede de negatieve gevolgen van digitalisering het grootst zijn. Daar zal Nikki nu nog verder op ingaan.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Digitale uitsluiting is dus veel meer dan alleen toegang tot een apparaat. De problematiek grenst aan verschillende thema's, waarbij dit voor mensen in armoede nog harder raakt, omdat zij ook vaker sociaal en maatschappelijk uitsluiting ervaren, maar minder middelen hebben om hieruit te komen. Denk maar eens aan het volgende: </a:t>
            </a:r>
          </a:p>
          <a:p>
            <a:r>
              <a:rPr lang="en-US"/>
              <a:t/>
            </a:r>
          </a:p>
          <a:p>
            <a:r>
              <a:rPr lang="en-US"/>
              <a:t>- Het raakt aan je financiën: toeslagen mislopen, boetes niet begrijpen, schulden krijgen door gemiste brieven in de MijnOverheid-inbox. Geen toegang tot je bankrekening. Geld overmaken (fysiek kantoor).</a:t>
            </a:r>
          </a:p>
          <a:p>
            <a:r>
              <a:rPr lang="en-US"/>
              <a:t>- Het raakt je gezondheid: niet in kunnen loggen bij de huisarts of een portaal van het ziekenhuis. DigiD activeren lukt niet (breder). Zorgafspraken worden gemist.  </a:t>
            </a:r>
          </a:p>
          <a:p>
            <a:r>
              <a:rPr lang="en-US"/>
              <a:t>- Het raakt aan participatie: solliciteren gebeurt digitaal. Inschrijven voor een opleiding gebeurt digitaal. Contact met de school van je kind verloopt digitaal.  </a:t>
            </a:r>
          </a:p>
          <a:p>
            <a:r>
              <a:rPr lang="en-US"/>
              <a:t/>
            </a:r>
          </a:p>
          <a:p>
            <a:r>
              <a:rPr lang="en-US"/>
              <a:t>Wie digitaal uitvalt, valt ook sociaal en maatschappelijk uit.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p>
          <a:p>
            <a:r>
              <a:rPr lang="en-US"/>
              <a:t>Een tijdje geleden interviewden we Alexander Smit, onderzoeker op het gebied van sociaal-digitale inclusie, hij had ook een praktijkvoorbeeld dat hij deelde. Er was een man die deelnam aan zijn onderzoek. Deze man had zichzelf aangeleerd zijn locatie te delen via WhatsApp, door een screenshot van Google Maps te versturen. Dat ging hartstikke goed, maar zodra hij een pdf moest uploaden, invullen en uploaden, wist hij niet meer wat hij moest doen. Zijn manier van digitale communicatie werd dus niet geaccepteerd, terwijl hij zichzelf wel vormen had aangeleerd.  </a:t>
            </a:r>
          </a:p>
          <a:p>
            <a:r>
              <a:rPr lang="en-US"/>
              <a:t/>
            </a:r>
          </a:p>
          <a:p>
            <a:r>
              <a:rPr lang="en-US"/>
              <a:t>Digitale uitsluiting is daarmee niet altijd hetzelfde. Het zit in wel of geen toegang tot een apparaat, het komt terug in formulieren, in de manier waarop taal wordt gebruikt, in de manier waarop systemen werken en daarmee vaak geen ruimte is voor mensen die het anders doen. Deze zaal is natuurlijk gevuld met professionals die werken met mensen in armoede. We zijn benieuwd wat jullie bevindingen zijn na het zien van deze cijfers. Bespreek ongeveer 2 minuten met de persoon naast je welk cijfer of voorbeeld jou het meest heeft verrast en waarom?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p>
          <a:p>
            <a:r>
              <a:rPr lang="en-US"/>
              <a:t>Cijfers geven natuurlijk een bepaald beeld van de problematiek, terwijl verhalen van mensen ons nog meer vertellen. Daarom willen we dat jullie twee mensen ontmoeten.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Als eerste wil ik jullie voorstellen aan Samantha. Zij vertelde ons dat ze ‘s avonds buiten bij de supermarkt stond omdat daar gratis wifi was. Ze had geen laptop en thuis ook geen stabiele internetverbinding. Haar medische gegevens kon ze daarom niet inzien. Haar DigiD activeren lukte ook niet.</a:t>
            </a:r>
          </a:p>
          <a:p>
            <a:r>
              <a:rPr lang="en-US"/>
              <a:t/>
            </a:r>
          </a:p>
          <a:p>
            <a:r>
              <a:rPr lang="en-US"/>
              <a:t>Toen haar zoon zijn OV-chipkaart verloor, duurde het weken voor hij een nieuwe had. De aanvraag voor een nieuwe OV-chipkaart kon namelijk alleen digitaal. Ondertussen kocht ze dure dagkaarten. Soms koos Samantha tussen eten of haar kind naar school laten gaan. Ze vertelt hier zelf het volgende over: “Als één schakel ontbreekt, kom je in een vicieuze cirkel van problemen terecht.”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14.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1.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1.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1.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1.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1.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1.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1.png" Type="http://schemas.openxmlformats.org/officeDocument/2006/relationships/image"/><Relationship Id="rId4" Target="../media/image15.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16.jpe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19.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png" Type="http://schemas.openxmlformats.org/officeDocument/2006/relationships/image"/><Relationship Id="rId4" Target="../media/image2.jpeg" Type="http://schemas.openxmlformats.org/officeDocument/2006/relationships/image"/><Relationship Id="rId5" Target="../media/image3.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1.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4.png" Type="http://schemas.openxmlformats.org/officeDocument/2006/relationships/image"/><Relationship Id="rId4" Target="../media/image5.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6.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png" Type="http://schemas.openxmlformats.org/officeDocument/2006/relationships/image"/><Relationship Id="rId4" Target="../media/image7.jpeg" Type="http://schemas.openxmlformats.org/officeDocument/2006/relationships/image"/><Relationship Id="rId5" Target="../media/image8.png" Type="http://schemas.openxmlformats.org/officeDocument/2006/relationships/image"/><Relationship Id="rId6" Target="../media/image9.jpeg" Type="http://schemas.openxmlformats.org/officeDocument/2006/relationships/image"/><Relationship Id="rId7" Target="../media/image10.jpeg" Type="http://schemas.openxmlformats.org/officeDocument/2006/relationships/image"/><Relationship Id="rId8" Target="../media/image11.jpeg" Type="http://schemas.openxmlformats.org/officeDocument/2006/relationships/image"/><Relationship Id="rId9" Target="../media/image12.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3.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574499"/>
        </a:solidFill>
      </p:bgPr>
    </p:bg>
    <p:spTree>
      <p:nvGrpSpPr>
        <p:cNvPr id="1" name=""/>
        <p:cNvGrpSpPr/>
        <p:nvPr/>
      </p:nvGrpSpPr>
      <p:grpSpPr>
        <a:xfrm>
          <a:off x="0" y="0"/>
          <a:ext cx="0" cy="0"/>
          <a:chOff x="0" y="0"/>
          <a:chExt cx="0" cy="0"/>
        </a:xfrm>
      </p:grpSpPr>
      <p:sp>
        <p:nvSpPr>
          <p:cNvPr name="Freeform 2" id="2"/>
          <p:cNvSpPr/>
          <p:nvPr/>
        </p:nvSpPr>
        <p:spPr>
          <a:xfrm flipH="false" flipV="false" rot="0">
            <a:off x="8275752" y="1028700"/>
            <a:ext cx="1736497" cy="876408"/>
          </a:xfrm>
          <a:custGeom>
            <a:avLst/>
            <a:gdLst/>
            <a:ahLst/>
            <a:cxnLst/>
            <a:rect r="r" b="b" t="t" l="l"/>
            <a:pathLst>
              <a:path h="876408" w="1736497">
                <a:moveTo>
                  <a:pt x="0" y="0"/>
                </a:moveTo>
                <a:lnTo>
                  <a:pt x="1736496" y="0"/>
                </a:lnTo>
                <a:lnTo>
                  <a:pt x="1736496" y="876408"/>
                </a:lnTo>
                <a:lnTo>
                  <a:pt x="0" y="876408"/>
                </a:lnTo>
                <a:lnTo>
                  <a:pt x="0" y="0"/>
                </a:lnTo>
                <a:close/>
              </a:path>
            </a:pathLst>
          </a:custGeom>
          <a:blipFill>
            <a:blip r:embed="rId3"/>
            <a:stretch>
              <a:fillRect l="0" t="0" r="0" b="0"/>
            </a:stretch>
          </a:blipFill>
        </p:spPr>
      </p:sp>
      <p:sp>
        <p:nvSpPr>
          <p:cNvPr name="TextBox 3" id="3"/>
          <p:cNvSpPr txBox="true"/>
          <p:nvPr/>
        </p:nvSpPr>
        <p:spPr>
          <a:xfrm rot="0">
            <a:off x="4555083" y="2557845"/>
            <a:ext cx="9129732" cy="3810966"/>
          </a:xfrm>
          <a:prstGeom prst="rect">
            <a:avLst/>
          </a:prstGeom>
        </p:spPr>
        <p:txBody>
          <a:bodyPr anchor="t" rtlCol="false" tIns="0" lIns="0" bIns="0" rIns="0">
            <a:spAutoFit/>
          </a:bodyPr>
          <a:lstStyle/>
          <a:p>
            <a:pPr algn="ctr">
              <a:lnSpc>
                <a:spcPts val="10024"/>
              </a:lnSpc>
            </a:pPr>
            <a:r>
              <a:rPr lang="en-US" b="true" sz="8353">
                <a:solidFill>
                  <a:srgbClr val="FFFEFE"/>
                </a:solidFill>
                <a:latin typeface="Baloo Thambi 2 Bold"/>
                <a:ea typeface="Baloo Thambi 2 Bold"/>
                <a:cs typeface="Baloo Thambi 2 Bold"/>
                <a:sym typeface="Baloo Thambi 2 Bold"/>
              </a:rPr>
              <a:t>Digitale uitsluiting en armoede: zien, begrijpen, doen</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9F457D"/>
        </a:solidFill>
      </p:bgPr>
    </p:bg>
    <p:spTree>
      <p:nvGrpSpPr>
        <p:cNvPr id="1" name=""/>
        <p:cNvGrpSpPr/>
        <p:nvPr/>
      </p:nvGrpSpPr>
      <p:grpSpPr>
        <a:xfrm>
          <a:off x="0" y="0"/>
          <a:ext cx="0" cy="0"/>
          <a:chOff x="0" y="0"/>
          <a:chExt cx="0" cy="0"/>
        </a:xfrm>
      </p:grpSpPr>
      <p:sp>
        <p:nvSpPr>
          <p:cNvPr name="Freeform 2" id="2"/>
          <p:cNvSpPr/>
          <p:nvPr/>
        </p:nvSpPr>
        <p:spPr>
          <a:xfrm flipH="false" flipV="false" rot="0">
            <a:off x="0" y="-594061"/>
            <a:ext cx="18288000" cy="25164394"/>
          </a:xfrm>
          <a:custGeom>
            <a:avLst/>
            <a:gdLst/>
            <a:ahLst/>
            <a:cxnLst/>
            <a:rect r="r" b="b" t="t" l="l"/>
            <a:pathLst>
              <a:path h="25164394" w="18288000">
                <a:moveTo>
                  <a:pt x="0" y="0"/>
                </a:moveTo>
                <a:lnTo>
                  <a:pt x="18288000" y="0"/>
                </a:lnTo>
                <a:lnTo>
                  <a:pt x="18288000" y="25164394"/>
                </a:lnTo>
                <a:lnTo>
                  <a:pt x="0" y="25164394"/>
                </a:lnTo>
                <a:lnTo>
                  <a:pt x="0" y="0"/>
                </a:lnTo>
                <a:close/>
              </a:path>
            </a:pathLst>
          </a:custGeom>
          <a:blipFill>
            <a:blip r:embed="rId3"/>
            <a:stretch>
              <a:fillRect l="0" t="-23083" r="0" b="-34475"/>
            </a:stretch>
          </a:blipFill>
        </p:spPr>
      </p:sp>
      <p:sp>
        <p:nvSpPr>
          <p:cNvPr name="TextBox 3" id="3"/>
          <p:cNvSpPr txBox="true"/>
          <p:nvPr/>
        </p:nvSpPr>
        <p:spPr>
          <a:xfrm rot="0">
            <a:off x="1991571" y="2623104"/>
            <a:ext cx="5799055" cy="2863023"/>
          </a:xfrm>
          <a:prstGeom prst="rect">
            <a:avLst/>
          </a:prstGeom>
        </p:spPr>
        <p:txBody>
          <a:bodyPr anchor="t" rtlCol="false" tIns="0" lIns="0" bIns="0" rIns="0">
            <a:spAutoFit/>
          </a:bodyPr>
          <a:lstStyle/>
          <a:p>
            <a:pPr algn="ctr">
              <a:lnSpc>
                <a:spcPts val="5663"/>
              </a:lnSpc>
            </a:pPr>
            <a:r>
              <a:rPr lang="en-US" b="true" sz="4719">
                <a:solidFill>
                  <a:srgbClr val="FFFEFE"/>
                </a:solidFill>
                <a:latin typeface="Baloo Thambi 2 Semi-Bold"/>
                <a:ea typeface="Baloo Thambi 2 Semi-Bold"/>
                <a:cs typeface="Baloo Thambi 2 Semi-Bold"/>
                <a:sym typeface="Baloo Thambi 2 Semi-Bold"/>
              </a:rPr>
              <a:t>“Dankzij deze laptop kan ik leren, oefenen en dromen van de toekomst”</a:t>
            </a:r>
          </a:p>
        </p:txBody>
      </p:sp>
      <p:sp>
        <p:nvSpPr>
          <p:cNvPr name="TextBox 4" id="4"/>
          <p:cNvSpPr txBox="true"/>
          <p:nvPr/>
        </p:nvSpPr>
        <p:spPr>
          <a:xfrm rot="0">
            <a:off x="3271416" y="2190788"/>
            <a:ext cx="3239364" cy="432316"/>
          </a:xfrm>
          <a:prstGeom prst="rect">
            <a:avLst/>
          </a:prstGeom>
        </p:spPr>
        <p:txBody>
          <a:bodyPr anchor="t" rtlCol="false" tIns="0" lIns="0" bIns="0" rIns="0">
            <a:spAutoFit/>
          </a:bodyPr>
          <a:lstStyle/>
          <a:p>
            <a:pPr algn="ctr">
              <a:lnSpc>
                <a:spcPts val="3458"/>
              </a:lnSpc>
            </a:pPr>
            <a:r>
              <a:rPr lang="en-US" b="true" sz="2906">
                <a:solidFill>
                  <a:srgbClr val="FFFEFE"/>
                </a:solidFill>
                <a:latin typeface="Baloo Thambi 2 Bold"/>
                <a:ea typeface="Baloo Thambi 2 Bold"/>
                <a:cs typeface="Baloo Thambi 2 Bold"/>
                <a:sym typeface="Baloo Thambi 2 Bold"/>
              </a:rPr>
              <a:t>Dit is Ahmad</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793188"/>
        </a:solidFill>
      </p:bgPr>
    </p:bg>
    <p:spTree>
      <p:nvGrpSpPr>
        <p:cNvPr id="1" name=""/>
        <p:cNvGrpSpPr/>
        <p:nvPr/>
      </p:nvGrpSpPr>
      <p:grpSpPr>
        <a:xfrm>
          <a:off x="0" y="0"/>
          <a:ext cx="0" cy="0"/>
          <a:chOff x="0" y="0"/>
          <a:chExt cx="0" cy="0"/>
        </a:xfrm>
      </p:grpSpPr>
      <p:sp>
        <p:nvSpPr>
          <p:cNvPr name="Freeform 2" id="2"/>
          <p:cNvSpPr/>
          <p:nvPr/>
        </p:nvSpPr>
        <p:spPr>
          <a:xfrm flipH="false" flipV="false" rot="0">
            <a:off x="8326635" y="8845777"/>
            <a:ext cx="1634730" cy="825047"/>
          </a:xfrm>
          <a:custGeom>
            <a:avLst/>
            <a:gdLst/>
            <a:ahLst/>
            <a:cxnLst/>
            <a:rect r="r" b="b" t="t" l="l"/>
            <a:pathLst>
              <a:path h="825047" w="1634730">
                <a:moveTo>
                  <a:pt x="0" y="0"/>
                </a:moveTo>
                <a:lnTo>
                  <a:pt x="1634730" y="0"/>
                </a:lnTo>
                <a:lnTo>
                  <a:pt x="1634730" y="825046"/>
                </a:lnTo>
                <a:lnTo>
                  <a:pt x="0" y="825046"/>
                </a:lnTo>
                <a:lnTo>
                  <a:pt x="0" y="0"/>
                </a:lnTo>
                <a:close/>
              </a:path>
            </a:pathLst>
          </a:custGeom>
          <a:blipFill>
            <a:blip r:embed="rId3"/>
            <a:stretch>
              <a:fillRect l="0" t="0" r="0" b="0"/>
            </a:stretch>
          </a:blipFill>
        </p:spPr>
      </p:sp>
      <p:sp>
        <p:nvSpPr>
          <p:cNvPr name="TextBox 3" id="3"/>
          <p:cNvSpPr txBox="true"/>
          <p:nvPr/>
        </p:nvSpPr>
        <p:spPr>
          <a:xfrm rot="0">
            <a:off x="4198341" y="3233254"/>
            <a:ext cx="9891318" cy="2543819"/>
          </a:xfrm>
          <a:prstGeom prst="rect">
            <a:avLst/>
          </a:prstGeom>
        </p:spPr>
        <p:txBody>
          <a:bodyPr anchor="t" rtlCol="false" tIns="0" lIns="0" bIns="0" rIns="0">
            <a:spAutoFit/>
          </a:bodyPr>
          <a:lstStyle/>
          <a:p>
            <a:pPr algn="ctr">
              <a:lnSpc>
                <a:spcPts val="10024"/>
              </a:lnSpc>
            </a:pPr>
            <a:r>
              <a:rPr lang="en-US" b="true" sz="8353">
                <a:solidFill>
                  <a:srgbClr val="FFFEFE"/>
                </a:solidFill>
                <a:latin typeface="Baloo Thambi 2 Semi-Bold"/>
                <a:ea typeface="Baloo Thambi 2 Semi-Bold"/>
                <a:cs typeface="Baloo Thambi 2 Semi-Bold"/>
                <a:sym typeface="Baloo Thambi 2 Semi-Bold"/>
              </a:rPr>
              <a:t>Wat kun jij doen om te helpen?</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9F457D"/>
        </a:solidFill>
      </p:bgPr>
    </p:bg>
    <p:spTree>
      <p:nvGrpSpPr>
        <p:cNvPr id="1" name=""/>
        <p:cNvGrpSpPr/>
        <p:nvPr/>
      </p:nvGrpSpPr>
      <p:grpSpPr>
        <a:xfrm>
          <a:off x="0" y="0"/>
          <a:ext cx="0" cy="0"/>
          <a:chOff x="0" y="0"/>
          <a:chExt cx="0" cy="0"/>
        </a:xfrm>
      </p:grpSpPr>
      <p:sp>
        <p:nvSpPr>
          <p:cNvPr name="Freeform 2" id="2"/>
          <p:cNvSpPr/>
          <p:nvPr/>
        </p:nvSpPr>
        <p:spPr>
          <a:xfrm flipH="false" flipV="false" rot="0">
            <a:off x="8326635" y="8845777"/>
            <a:ext cx="1634730" cy="825047"/>
          </a:xfrm>
          <a:custGeom>
            <a:avLst/>
            <a:gdLst/>
            <a:ahLst/>
            <a:cxnLst/>
            <a:rect r="r" b="b" t="t" l="l"/>
            <a:pathLst>
              <a:path h="825047" w="1634730">
                <a:moveTo>
                  <a:pt x="0" y="0"/>
                </a:moveTo>
                <a:lnTo>
                  <a:pt x="1634730" y="0"/>
                </a:lnTo>
                <a:lnTo>
                  <a:pt x="1634730" y="825046"/>
                </a:lnTo>
                <a:lnTo>
                  <a:pt x="0" y="825046"/>
                </a:lnTo>
                <a:lnTo>
                  <a:pt x="0" y="0"/>
                </a:lnTo>
                <a:close/>
              </a:path>
            </a:pathLst>
          </a:custGeom>
          <a:blipFill>
            <a:blip r:embed="rId3"/>
            <a:stretch>
              <a:fillRect l="0" t="0" r="0" b="0"/>
            </a:stretch>
          </a:blipFill>
        </p:spPr>
      </p:sp>
      <p:grpSp>
        <p:nvGrpSpPr>
          <p:cNvPr name="Group 3" id="3"/>
          <p:cNvGrpSpPr/>
          <p:nvPr/>
        </p:nvGrpSpPr>
        <p:grpSpPr>
          <a:xfrm rot="-10800000">
            <a:off x="10684561" y="-700843"/>
            <a:ext cx="11722360" cy="3163811"/>
            <a:chOff x="0" y="0"/>
            <a:chExt cx="1398639" cy="377486"/>
          </a:xfrm>
        </p:grpSpPr>
        <p:sp>
          <p:nvSpPr>
            <p:cNvPr name="Freeform 4" id="4"/>
            <p:cNvSpPr/>
            <p:nvPr/>
          </p:nvSpPr>
          <p:spPr>
            <a:xfrm flipH="false" flipV="false" rot="0">
              <a:off x="0" y="0"/>
              <a:ext cx="1398639" cy="377486"/>
            </a:xfrm>
            <a:custGeom>
              <a:avLst/>
              <a:gdLst/>
              <a:ahLst/>
              <a:cxnLst/>
              <a:rect r="r" b="b" t="t" l="l"/>
              <a:pathLst>
                <a:path h="377486" w="1398639">
                  <a:moveTo>
                    <a:pt x="1195439" y="0"/>
                  </a:moveTo>
                  <a:cubicBezTo>
                    <a:pt x="1307669" y="0"/>
                    <a:pt x="1398639" y="84498"/>
                    <a:pt x="1398639" y="188743"/>
                  </a:cubicBezTo>
                  <a:cubicBezTo>
                    <a:pt x="1398639" y="292988"/>
                    <a:pt x="1307669" y="377486"/>
                    <a:pt x="1195439" y="377486"/>
                  </a:cubicBezTo>
                  <a:lnTo>
                    <a:pt x="203200" y="377486"/>
                  </a:lnTo>
                  <a:cubicBezTo>
                    <a:pt x="90970" y="377486"/>
                    <a:pt x="0" y="292988"/>
                    <a:pt x="0" y="188743"/>
                  </a:cubicBezTo>
                  <a:cubicBezTo>
                    <a:pt x="0" y="84498"/>
                    <a:pt x="90970" y="0"/>
                    <a:pt x="203200" y="0"/>
                  </a:cubicBezTo>
                  <a:lnTo>
                    <a:pt x="1195439" y="0"/>
                  </a:lnTo>
                </a:path>
              </a:pathLst>
            </a:custGeom>
            <a:solidFill>
              <a:srgbClr val="FFFFFF"/>
            </a:solidFill>
          </p:spPr>
        </p:sp>
      </p:grpSp>
      <p:sp>
        <p:nvSpPr>
          <p:cNvPr name="TextBox 5" id="5"/>
          <p:cNvSpPr txBox="true"/>
          <p:nvPr/>
        </p:nvSpPr>
        <p:spPr>
          <a:xfrm rot="0">
            <a:off x="12323795" y="498137"/>
            <a:ext cx="5175258" cy="1428750"/>
          </a:xfrm>
          <a:prstGeom prst="rect">
            <a:avLst/>
          </a:prstGeom>
        </p:spPr>
        <p:txBody>
          <a:bodyPr anchor="t" rtlCol="false" tIns="0" lIns="0" bIns="0" rIns="0">
            <a:spAutoFit/>
          </a:bodyPr>
          <a:lstStyle/>
          <a:p>
            <a:pPr algn="ctr">
              <a:lnSpc>
                <a:spcPts val="5640"/>
              </a:lnSpc>
            </a:pPr>
            <a:r>
              <a:rPr lang="en-US" b="true" sz="4700">
                <a:solidFill>
                  <a:srgbClr val="574499"/>
                </a:solidFill>
                <a:latin typeface="Baloo Thambi 2 Semi-Bold"/>
                <a:ea typeface="Baloo Thambi 2 Semi-Bold"/>
                <a:cs typeface="Baloo Thambi 2 Semi-Bold"/>
                <a:sym typeface="Baloo Thambi 2 Semi-Bold"/>
              </a:rPr>
              <a:t>BOUWSTENEN DIGITALE INCLUSIE</a:t>
            </a:r>
          </a:p>
        </p:txBody>
      </p:sp>
      <p:sp>
        <p:nvSpPr>
          <p:cNvPr name="AutoShape 6" id="6"/>
          <p:cNvSpPr/>
          <p:nvPr/>
        </p:nvSpPr>
        <p:spPr>
          <a:xfrm flipV="true">
            <a:off x="-225082" y="5481582"/>
            <a:ext cx="19543052" cy="19050"/>
          </a:xfrm>
          <a:prstGeom prst="line">
            <a:avLst/>
          </a:prstGeom>
          <a:ln cap="flat" w="95250">
            <a:solidFill>
              <a:srgbClr val="FFFFFF"/>
            </a:solidFill>
            <a:prstDash val="sysDot"/>
            <a:headEnd type="none" len="sm" w="sm"/>
            <a:tailEnd type="none" len="sm" w="sm"/>
          </a:ln>
        </p:spPr>
      </p:sp>
      <p:grpSp>
        <p:nvGrpSpPr>
          <p:cNvPr name="Group 7" id="7"/>
          <p:cNvGrpSpPr/>
          <p:nvPr/>
        </p:nvGrpSpPr>
        <p:grpSpPr>
          <a:xfrm rot="0">
            <a:off x="1028700" y="3957582"/>
            <a:ext cx="3086100" cy="3086100"/>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574499"/>
            </a:solidFill>
          </p:spPr>
        </p:sp>
        <p:sp>
          <p:nvSpPr>
            <p:cNvPr name="TextBox 9" id="9"/>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TextBox 10" id="10"/>
          <p:cNvSpPr txBox="true"/>
          <p:nvPr/>
        </p:nvSpPr>
        <p:spPr>
          <a:xfrm rot="0">
            <a:off x="1250393" y="5157732"/>
            <a:ext cx="2642714" cy="552450"/>
          </a:xfrm>
          <a:prstGeom prst="rect">
            <a:avLst/>
          </a:prstGeom>
        </p:spPr>
        <p:txBody>
          <a:bodyPr anchor="t" rtlCol="false" tIns="0" lIns="0" bIns="0" rIns="0">
            <a:spAutoFit/>
          </a:bodyPr>
          <a:lstStyle/>
          <a:p>
            <a:pPr algn="ctr">
              <a:lnSpc>
                <a:spcPts val="4370"/>
              </a:lnSpc>
            </a:pPr>
            <a:r>
              <a:rPr lang="en-US" b="true" sz="3642">
                <a:solidFill>
                  <a:srgbClr val="FFFEFE"/>
                </a:solidFill>
                <a:latin typeface="Baloo Thambi 2 Bold"/>
                <a:ea typeface="Baloo Thambi 2 Bold"/>
                <a:cs typeface="Baloo Thambi 2 Bold"/>
                <a:sym typeface="Baloo Thambi 2 Bold"/>
              </a:rPr>
              <a:t>Motivatie</a:t>
            </a:r>
          </a:p>
        </p:txBody>
      </p:sp>
      <p:grpSp>
        <p:nvGrpSpPr>
          <p:cNvPr name="Group 11" id="11"/>
          <p:cNvGrpSpPr/>
          <p:nvPr/>
        </p:nvGrpSpPr>
        <p:grpSpPr>
          <a:xfrm rot="0">
            <a:off x="5367784" y="3957582"/>
            <a:ext cx="3086100" cy="30861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574499"/>
            </a:solidFill>
          </p:spPr>
        </p:sp>
        <p:sp>
          <p:nvSpPr>
            <p:cNvPr name="TextBox 13" id="13"/>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grpSp>
        <p:nvGrpSpPr>
          <p:cNvPr name="Group 14" id="14"/>
          <p:cNvGrpSpPr/>
          <p:nvPr/>
        </p:nvGrpSpPr>
        <p:grpSpPr>
          <a:xfrm rot="0">
            <a:off x="9706868" y="3957582"/>
            <a:ext cx="3086100" cy="3086100"/>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574499"/>
            </a:solidFill>
          </p:spPr>
        </p:sp>
        <p:sp>
          <p:nvSpPr>
            <p:cNvPr name="TextBox 16" id="16"/>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grpSp>
        <p:nvGrpSpPr>
          <p:cNvPr name="Group 17" id="17"/>
          <p:cNvGrpSpPr/>
          <p:nvPr/>
        </p:nvGrpSpPr>
        <p:grpSpPr>
          <a:xfrm rot="0">
            <a:off x="14050268" y="3957582"/>
            <a:ext cx="3086100" cy="3086100"/>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574499"/>
            </a:solidFill>
          </p:spPr>
        </p:sp>
        <p:sp>
          <p:nvSpPr>
            <p:cNvPr name="TextBox 19" id="19"/>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TextBox 20" id="20"/>
          <p:cNvSpPr txBox="true"/>
          <p:nvPr/>
        </p:nvSpPr>
        <p:spPr>
          <a:xfrm rot="0">
            <a:off x="2415453" y="3280456"/>
            <a:ext cx="156297" cy="476250"/>
          </a:xfrm>
          <a:prstGeom prst="rect">
            <a:avLst/>
          </a:prstGeom>
        </p:spPr>
        <p:txBody>
          <a:bodyPr anchor="t" rtlCol="false" tIns="0" lIns="0" bIns="0" rIns="0">
            <a:spAutoFit/>
          </a:bodyPr>
          <a:lstStyle/>
          <a:p>
            <a:pPr algn="ctr">
              <a:lnSpc>
                <a:spcPts val="3824"/>
              </a:lnSpc>
              <a:spcBef>
                <a:spcPct val="0"/>
              </a:spcBef>
            </a:pPr>
            <a:r>
              <a:rPr lang="en-US" b="true" sz="3187">
                <a:solidFill>
                  <a:srgbClr val="FFFFFF"/>
                </a:solidFill>
                <a:latin typeface="Baloo Thambi 2 Bold"/>
                <a:ea typeface="Baloo Thambi 2 Bold"/>
                <a:cs typeface="Baloo Thambi 2 Bold"/>
                <a:sym typeface="Baloo Thambi 2 Bold"/>
              </a:rPr>
              <a:t>1</a:t>
            </a:r>
          </a:p>
        </p:txBody>
      </p:sp>
      <p:sp>
        <p:nvSpPr>
          <p:cNvPr name="TextBox 21" id="21"/>
          <p:cNvSpPr txBox="true"/>
          <p:nvPr/>
        </p:nvSpPr>
        <p:spPr>
          <a:xfrm rot="0">
            <a:off x="6805788" y="3280456"/>
            <a:ext cx="210091" cy="476250"/>
          </a:xfrm>
          <a:prstGeom prst="rect">
            <a:avLst/>
          </a:prstGeom>
        </p:spPr>
        <p:txBody>
          <a:bodyPr anchor="t" rtlCol="false" tIns="0" lIns="0" bIns="0" rIns="0">
            <a:spAutoFit/>
          </a:bodyPr>
          <a:lstStyle/>
          <a:p>
            <a:pPr algn="ctr">
              <a:lnSpc>
                <a:spcPts val="3824"/>
              </a:lnSpc>
              <a:spcBef>
                <a:spcPct val="0"/>
              </a:spcBef>
            </a:pPr>
            <a:r>
              <a:rPr lang="en-US" b="true" sz="3187">
                <a:solidFill>
                  <a:srgbClr val="FFFFFF"/>
                </a:solidFill>
                <a:latin typeface="Baloo Thambi 2 Bold"/>
                <a:ea typeface="Baloo Thambi 2 Bold"/>
                <a:cs typeface="Baloo Thambi 2 Bold"/>
                <a:sym typeface="Baloo Thambi 2 Bold"/>
              </a:rPr>
              <a:t>2</a:t>
            </a:r>
          </a:p>
        </p:txBody>
      </p:sp>
      <p:sp>
        <p:nvSpPr>
          <p:cNvPr name="TextBox 22" id="22"/>
          <p:cNvSpPr txBox="true"/>
          <p:nvPr/>
        </p:nvSpPr>
        <p:spPr>
          <a:xfrm rot="0">
            <a:off x="11255100" y="3280456"/>
            <a:ext cx="208901" cy="476250"/>
          </a:xfrm>
          <a:prstGeom prst="rect">
            <a:avLst/>
          </a:prstGeom>
        </p:spPr>
        <p:txBody>
          <a:bodyPr anchor="t" rtlCol="false" tIns="0" lIns="0" bIns="0" rIns="0">
            <a:spAutoFit/>
          </a:bodyPr>
          <a:lstStyle/>
          <a:p>
            <a:pPr algn="ctr">
              <a:lnSpc>
                <a:spcPts val="3824"/>
              </a:lnSpc>
              <a:spcBef>
                <a:spcPct val="0"/>
              </a:spcBef>
            </a:pPr>
            <a:r>
              <a:rPr lang="en-US" b="true" sz="3187">
                <a:solidFill>
                  <a:srgbClr val="FFFFFF"/>
                </a:solidFill>
                <a:latin typeface="Baloo Thambi 2 Bold"/>
                <a:ea typeface="Baloo Thambi 2 Bold"/>
                <a:cs typeface="Baloo Thambi 2 Bold"/>
                <a:sym typeface="Baloo Thambi 2 Bold"/>
              </a:rPr>
              <a:t>3</a:t>
            </a:r>
          </a:p>
        </p:txBody>
      </p:sp>
      <p:sp>
        <p:nvSpPr>
          <p:cNvPr name="TextBox 23" id="23"/>
          <p:cNvSpPr txBox="true"/>
          <p:nvPr/>
        </p:nvSpPr>
        <p:spPr>
          <a:xfrm rot="0">
            <a:off x="15483022" y="3280456"/>
            <a:ext cx="239640" cy="476250"/>
          </a:xfrm>
          <a:prstGeom prst="rect">
            <a:avLst/>
          </a:prstGeom>
        </p:spPr>
        <p:txBody>
          <a:bodyPr anchor="t" rtlCol="false" tIns="0" lIns="0" bIns="0" rIns="0">
            <a:spAutoFit/>
          </a:bodyPr>
          <a:lstStyle/>
          <a:p>
            <a:pPr algn="ctr">
              <a:lnSpc>
                <a:spcPts val="3824"/>
              </a:lnSpc>
              <a:spcBef>
                <a:spcPct val="0"/>
              </a:spcBef>
            </a:pPr>
            <a:r>
              <a:rPr lang="en-US" b="true" sz="3187">
                <a:solidFill>
                  <a:srgbClr val="FFFFFF"/>
                </a:solidFill>
                <a:latin typeface="Baloo Thambi 2 Bold"/>
                <a:ea typeface="Baloo Thambi 2 Bold"/>
                <a:cs typeface="Baloo Thambi 2 Bold"/>
                <a:sym typeface="Baloo Thambi 2 Bold"/>
              </a:rPr>
              <a:t>4</a:t>
            </a:r>
          </a:p>
        </p:txBody>
      </p:sp>
      <p:sp>
        <p:nvSpPr>
          <p:cNvPr name="TextBox 24" id="24"/>
          <p:cNvSpPr txBox="true"/>
          <p:nvPr/>
        </p:nvSpPr>
        <p:spPr>
          <a:xfrm rot="0">
            <a:off x="5589477" y="5091057"/>
            <a:ext cx="2642714" cy="552450"/>
          </a:xfrm>
          <a:prstGeom prst="rect">
            <a:avLst/>
          </a:prstGeom>
        </p:spPr>
        <p:txBody>
          <a:bodyPr anchor="t" rtlCol="false" tIns="0" lIns="0" bIns="0" rIns="0">
            <a:spAutoFit/>
          </a:bodyPr>
          <a:lstStyle/>
          <a:p>
            <a:pPr algn="ctr">
              <a:lnSpc>
                <a:spcPts val="4370"/>
              </a:lnSpc>
            </a:pPr>
            <a:r>
              <a:rPr lang="en-US" b="true" sz="3642">
                <a:solidFill>
                  <a:srgbClr val="FFFEFE"/>
                </a:solidFill>
                <a:latin typeface="Baloo Thambi 2 Bold"/>
                <a:ea typeface="Baloo Thambi 2 Bold"/>
                <a:cs typeface="Baloo Thambi 2 Bold"/>
                <a:sym typeface="Baloo Thambi 2 Bold"/>
              </a:rPr>
              <a:t>Toegang</a:t>
            </a:r>
          </a:p>
        </p:txBody>
      </p:sp>
      <p:sp>
        <p:nvSpPr>
          <p:cNvPr name="TextBox 25" id="25"/>
          <p:cNvSpPr txBox="true"/>
          <p:nvPr/>
        </p:nvSpPr>
        <p:spPr>
          <a:xfrm rot="0">
            <a:off x="9802019" y="4938657"/>
            <a:ext cx="2944262" cy="1057275"/>
          </a:xfrm>
          <a:prstGeom prst="rect">
            <a:avLst/>
          </a:prstGeom>
        </p:spPr>
        <p:txBody>
          <a:bodyPr anchor="t" rtlCol="false" tIns="0" lIns="0" bIns="0" rIns="0">
            <a:spAutoFit/>
          </a:bodyPr>
          <a:lstStyle/>
          <a:p>
            <a:pPr algn="ctr">
              <a:lnSpc>
                <a:spcPts val="4250"/>
              </a:lnSpc>
            </a:pPr>
            <a:r>
              <a:rPr lang="en-US" b="true" sz="3542">
                <a:solidFill>
                  <a:srgbClr val="FFFEFE"/>
                </a:solidFill>
                <a:latin typeface="Baloo Thambi 2 Bold"/>
                <a:ea typeface="Baloo Thambi 2 Bold"/>
                <a:cs typeface="Baloo Thambi 2 Bold"/>
                <a:sym typeface="Baloo Thambi 2 Bold"/>
              </a:rPr>
              <a:t>Vaardigheden &amp; vertrouwen</a:t>
            </a:r>
          </a:p>
        </p:txBody>
      </p:sp>
      <p:sp>
        <p:nvSpPr>
          <p:cNvPr name="TextBox 26" id="26"/>
          <p:cNvSpPr txBox="true"/>
          <p:nvPr/>
        </p:nvSpPr>
        <p:spPr>
          <a:xfrm rot="0">
            <a:off x="14175402" y="4948182"/>
            <a:ext cx="2854882" cy="1104900"/>
          </a:xfrm>
          <a:prstGeom prst="rect">
            <a:avLst/>
          </a:prstGeom>
        </p:spPr>
        <p:txBody>
          <a:bodyPr anchor="t" rtlCol="false" tIns="0" lIns="0" bIns="0" rIns="0">
            <a:spAutoFit/>
          </a:bodyPr>
          <a:lstStyle/>
          <a:p>
            <a:pPr algn="ctr">
              <a:lnSpc>
                <a:spcPts val="4370"/>
              </a:lnSpc>
            </a:pPr>
            <a:r>
              <a:rPr lang="en-US" b="true" sz="3642">
                <a:solidFill>
                  <a:srgbClr val="FFFEFE"/>
                </a:solidFill>
                <a:latin typeface="Baloo Thambi 2 Bold"/>
                <a:ea typeface="Baloo Thambi 2 Bold"/>
                <a:cs typeface="Baloo Thambi 2 Bold"/>
                <a:sym typeface="Baloo Thambi 2 Bold"/>
              </a:rPr>
              <a:t>Toegankelijk-heid</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9F457D"/>
        </a:solidFill>
      </p:bgPr>
    </p:bg>
    <p:spTree>
      <p:nvGrpSpPr>
        <p:cNvPr id="1" name=""/>
        <p:cNvGrpSpPr/>
        <p:nvPr/>
      </p:nvGrpSpPr>
      <p:grpSpPr>
        <a:xfrm>
          <a:off x="0" y="0"/>
          <a:ext cx="0" cy="0"/>
          <a:chOff x="0" y="0"/>
          <a:chExt cx="0" cy="0"/>
        </a:xfrm>
      </p:grpSpPr>
      <p:sp>
        <p:nvSpPr>
          <p:cNvPr name="Freeform 2" id="2"/>
          <p:cNvSpPr/>
          <p:nvPr/>
        </p:nvSpPr>
        <p:spPr>
          <a:xfrm flipH="false" flipV="false" rot="0">
            <a:off x="8326635" y="8845777"/>
            <a:ext cx="1634730" cy="825047"/>
          </a:xfrm>
          <a:custGeom>
            <a:avLst/>
            <a:gdLst/>
            <a:ahLst/>
            <a:cxnLst/>
            <a:rect r="r" b="b" t="t" l="l"/>
            <a:pathLst>
              <a:path h="825047" w="1634730">
                <a:moveTo>
                  <a:pt x="0" y="0"/>
                </a:moveTo>
                <a:lnTo>
                  <a:pt x="1634730" y="0"/>
                </a:lnTo>
                <a:lnTo>
                  <a:pt x="1634730" y="825046"/>
                </a:lnTo>
                <a:lnTo>
                  <a:pt x="0" y="825046"/>
                </a:lnTo>
                <a:lnTo>
                  <a:pt x="0" y="0"/>
                </a:lnTo>
                <a:close/>
              </a:path>
            </a:pathLst>
          </a:custGeom>
          <a:blipFill>
            <a:blip r:embed="rId3"/>
            <a:stretch>
              <a:fillRect l="0" t="0" r="0" b="0"/>
            </a:stretch>
          </a:blipFill>
        </p:spPr>
      </p:sp>
      <p:sp>
        <p:nvSpPr>
          <p:cNvPr name="AutoShape 3" id="3"/>
          <p:cNvSpPr/>
          <p:nvPr/>
        </p:nvSpPr>
        <p:spPr>
          <a:xfrm>
            <a:off x="0" y="5143500"/>
            <a:ext cx="9853525" cy="0"/>
          </a:xfrm>
          <a:prstGeom prst="line">
            <a:avLst/>
          </a:prstGeom>
          <a:ln cap="flat" w="95250">
            <a:solidFill>
              <a:srgbClr val="FFFFFF"/>
            </a:solidFill>
            <a:prstDash val="sysDot"/>
            <a:headEnd type="none" len="sm" w="sm"/>
            <a:tailEnd type="none" len="sm" w="sm"/>
          </a:ln>
        </p:spPr>
      </p:sp>
      <p:grpSp>
        <p:nvGrpSpPr>
          <p:cNvPr name="Group 4" id="4"/>
          <p:cNvGrpSpPr/>
          <p:nvPr/>
        </p:nvGrpSpPr>
        <p:grpSpPr>
          <a:xfrm rot="0">
            <a:off x="1738225" y="2447472"/>
            <a:ext cx="5392055" cy="5392055"/>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73226" y="0"/>
                  </a:moveTo>
                  <a:lnTo>
                    <a:pt x="739574" y="0"/>
                  </a:lnTo>
                  <a:cubicBezTo>
                    <a:pt x="780016" y="0"/>
                    <a:pt x="812800" y="32784"/>
                    <a:pt x="812800" y="73226"/>
                  </a:cubicBezTo>
                  <a:lnTo>
                    <a:pt x="812800" y="739574"/>
                  </a:lnTo>
                  <a:cubicBezTo>
                    <a:pt x="812800" y="780016"/>
                    <a:pt x="780016" y="812800"/>
                    <a:pt x="739574" y="812800"/>
                  </a:cubicBezTo>
                  <a:lnTo>
                    <a:pt x="73226" y="812800"/>
                  </a:lnTo>
                  <a:cubicBezTo>
                    <a:pt x="32784" y="812800"/>
                    <a:pt x="0" y="780016"/>
                    <a:pt x="0" y="739574"/>
                  </a:cubicBezTo>
                  <a:lnTo>
                    <a:pt x="0" y="73226"/>
                  </a:lnTo>
                  <a:cubicBezTo>
                    <a:pt x="0" y="32784"/>
                    <a:pt x="32784" y="0"/>
                    <a:pt x="73226" y="0"/>
                  </a:cubicBezTo>
                  <a:close/>
                </a:path>
              </a:pathLst>
            </a:custGeom>
            <a:solidFill>
              <a:srgbClr val="574499"/>
            </a:solidFill>
          </p:spPr>
        </p:sp>
        <p:sp>
          <p:nvSpPr>
            <p:cNvPr name="TextBox 6" id="6"/>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TextBox 7" id="7"/>
          <p:cNvSpPr txBox="true"/>
          <p:nvPr/>
        </p:nvSpPr>
        <p:spPr>
          <a:xfrm rot="0">
            <a:off x="2125568" y="4534858"/>
            <a:ext cx="4617369" cy="974769"/>
          </a:xfrm>
          <a:prstGeom prst="rect">
            <a:avLst/>
          </a:prstGeom>
        </p:spPr>
        <p:txBody>
          <a:bodyPr anchor="t" rtlCol="false" tIns="0" lIns="0" bIns="0" rIns="0">
            <a:spAutoFit/>
          </a:bodyPr>
          <a:lstStyle/>
          <a:p>
            <a:pPr algn="ctr">
              <a:lnSpc>
                <a:spcPts val="7637"/>
              </a:lnSpc>
            </a:pPr>
            <a:r>
              <a:rPr lang="en-US" b="true" sz="6364">
                <a:solidFill>
                  <a:srgbClr val="FFFEFE"/>
                </a:solidFill>
                <a:latin typeface="Baloo Thambi 2 Bold"/>
                <a:ea typeface="Baloo Thambi 2 Bold"/>
                <a:cs typeface="Baloo Thambi 2 Bold"/>
                <a:sym typeface="Baloo Thambi 2 Bold"/>
              </a:rPr>
              <a:t>Motivatie</a:t>
            </a:r>
          </a:p>
        </p:txBody>
      </p:sp>
      <p:sp>
        <p:nvSpPr>
          <p:cNvPr name="TextBox 8" id="8"/>
          <p:cNvSpPr txBox="true"/>
          <p:nvPr/>
        </p:nvSpPr>
        <p:spPr>
          <a:xfrm rot="0">
            <a:off x="9961365" y="4244430"/>
            <a:ext cx="6629227" cy="1698501"/>
          </a:xfrm>
          <a:prstGeom prst="rect">
            <a:avLst/>
          </a:prstGeom>
        </p:spPr>
        <p:txBody>
          <a:bodyPr anchor="t" rtlCol="false" tIns="0" lIns="0" bIns="0" rIns="0">
            <a:spAutoFit/>
          </a:bodyPr>
          <a:lstStyle/>
          <a:p>
            <a:pPr algn="ctr">
              <a:lnSpc>
                <a:spcPts val="6718"/>
              </a:lnSpc>
            </a:pPr>
            <a:r>
              <a:rPr lang="en-US" b="true" sz="5598">
                <a:solidFill>
                  <a:srgbClr val="FFFEFE"/>
                </a:solidFill>
                <a:latin typeface="Baloo Thambi 2 Semi-Bold"/>
                <a:ea typeface="Baloo Thambi 2 Semi-Bold"/>
                <a:cs typeface="Baloo Thambi 2 Semi-Bold"/>
                <a:sym typeface="Baloo Thambi 2 Semi-Bold"/>
              </a:rPr>
              <a:t>Herken jij mensen die vastlopen?</a:t>
            </a:r>
          </a:p>
        </p:txBody>
      </p:sp>
      <p:sp>
        <p:nvSpPr>
          <p:cNvPr name="TextBox 9" id="9"/>
          <p:cNvSpPr txBox="true"/>
          <p:nvPr/>
        </p:nvSpPr>
        <p:spPr>
          <a:xfrm rot="0">
            <a:off x="4233842" y="1491188"/>
            <a:ext cx="244525" cy="742950"/>
          </a:xfrm>
          <a:prstGeom prst="rect">
            <a:avLst/>
          </a:prstGeom>
        </p:spPr>
        <p:txBody>
          <a:bodyPr anchor="t" rtlCol="false" tIns="0" lIns="0" bIns="0" rIns="0">
            <a:spAutoFit/>
          </a:bodyPr>
          <a:lstStyle/>
          <a:p>
            <a:pPr algn="ctr">
              <a:lnSpc>
                <a:spcPts val="5984"/>
              </a:lnSpc>
              <a:spcBef>
                <a:spcPct val="0"/>
              </a:spcBef>
            </a:pPr>
            <a:r>
              <a:rPr lang="en-US" b="true" sz="4987">
                <a:solidFill>
                  <a:srgbClr val="FFFFFF"/>
                </a:solidFill>
                <a:latin typeface="Baloo Thambi 2 Bold"/>
                <a:ea typeface="Baloo Thambi 2 Bold"/>
                <a:cs typeface="Baloo Thambi 2 Bold"/>
                <a:sym typeface="Baloo Thambi 2 Bold"/>
              </a:rPr>
              <a:t>1</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35206D"/>
        </a:solidFill>
      </p:bgPr>
    </p:bg>
    <p:spTree>
      <p:nvGrpSpPr>
        <p:cNvPr id="1" name=""/>
        <p:cNvGrpSpPr/>
        <p:nvPr/>
      </p:nvGrpSpPr>
      <p:grpSpPr>
        <a:xfrm>
          <a:off x="0" y="0"/>
          <a:ext cx="0" cy="0"/>
          <a:chOff x="0" y="0"/>
          <a:chExt cx="0" cy="0"/>
        </a:xfrm>
      </p:grpSpPr>
      <p:sp>
        <p:nvSpPr>
          <p:cNvPr name="Freeform 2" id="2"/>
          <p:cNvSpPr/>
          <p:nvPr/>
        </p:nvSpPr>
        <p:spPr>
          <a:xfrm flipH="false" flipV="false" rot="0">
            <a:off x="8326635" y="8845777"/>
            <a:ext cx="1634730" cy="825047"/>
          </a:xfrm>
          <a:custGeom>
            <a:avLst/>
            <a:gdLst/>
            <a:ahLst/>
            <a:cxnLst/>
            <a:rect r="r" b="b" t="t" l="l"/>
            <a:pathLst>
              <a:path h="825047" w="1634730">
                <a:moveTo>
                  <a:pt x="0" y="0"/>
                </a:moveTo>
                <a:lnTo>
                  <a:pt x="1634730" y="0"/>
                </a:lnTo>
                <a:lnTo>
                  <a:pt x="1634730" y="825046"/>
                </a:lnTo>
                <a:lnTo>
                  <a:pt x="0" y="825046"/>
                </a:lnTo>
                <a:lnTo>
                  <a:pt x="0" y="0"/>
                </a:lnTo>
                <a:close/>
              </a:path>
            </a:pathLst>
          </a:custGeom>
          <a:blipFill>
            <a:blip r:embed="rId3"/>
            <a:stretch>
              <a:fillRect l="0" t="0" r="0" b="0"/>
            </a:stretch>
          </a:blipFill>
        </p:spPr>
      </p:sp>
      <p:grpSp>
        <p:nvGrpSpPr>
          <p:cNvPr name="Group 3" id="3"/>
          <p:cNvGrpSpPr/>
          <p:nvPr/>
        </p:nvGrpSpPr>
        <p:grpSpPr>
          <a:xfrm rot="-10800000">
            <a:off x="13007986" y="-910393"/>
            <a:ext cx="9398935" cy="3163811"/>
            <a:chOff x="0" y="0"/>
            <a:chExt cx="1121422" cy="377486"/>
          </a:xfrm>
        </p:grpSpPr>
        <p:sp>
          <p:nvSpPr>
            <p:cNvPr name="Freeform 4" id="4"/>
            <p:cNvSpPr/>
            <p:nvPr/>
          </p:nvSpPr>
          <p:spPr>
            <a:xfrm flipH="false" flipV="false" rot="0">
              <a:off x="0" y="0"/>
              <a:ext cx="1121422" cy="377486"/>
            </a:xfrm>
            <a:custGeom>
              <a:avLst/>
              <a:gdLst/>
              <a:ahLst/>
              <a:cxnLst/>
              <a:rect r="r" b="b" t="t" l="l"/>
              <a:pathLst>
                <a:path h="377486" w="1121422">
                  <a:moveTo>
                    <a:pt x="918222" y="0"/>
                  </a:moveTo>
                  <a:cubicBezTo>
                    <a:pt x="1030452" y="0"/>
                    <a:pt x="1121422" y="84498"/>
                    <a:pt x="1121422" y="188743"/>
                  </a:cubicBezTo>
                  <a:cubicBezTo>
                    <a:pt x="1121422" y="292988"/>
                    <a:pt x="1030452" y="377486"/>
                    <a:pt x="918222" y="377486"/>
                  </a:cubicBezTo>
                  <a:lnTo>
                    <a:pt x="203200" y="377486"/>
                  </a:lnTo>
                  <a:cubicBezTo>
                    <a:pt x="90970" y="377486"/>
                    <a:pt x="0" y="292988"/>
                    <a:pt x="0" y="188743"/>
                  </a:cubicBezTo>
                  <a:cubicBezTo>
                    <a:pt x="0" y="84498"/>
                    <a:pt x="90970" y="0"/>
                    <a:pt x="203200" y="0"/>
                  </a:cubicBezTo>
                  <a:lnTo>
                    <a:pt x="918222" y="0"/>
                  </a:lnTo>
                </a:path>
              </a:pathLst>
            </a:custGeom>
            <a:solidFill>
              <a:srgbClr val="9F457D"/>
            </a:solidFill>
          </p:spPr>
        </p:sp>
      </p:grpSp>
      <p:sp>
        <p:nvSpPr>
          <p:cNvPr name="TextBox 5" id="5"/>
          <p:cNvSpPr txBox="true"/>
          <p:nvPr/>
        </p:nvSpPr>
        <p:spPr>
          <a:xfrm rot="0">
            <a:off x="14213122" y="671512"/>
            <a:ext cx="3332407" cy="714375"/>
          </a:xfrm>
          <a:prstGeom prst="rect">
            <a:avLst/>
          </a:prstGeom>
        </p:spPr>
        <p:txBody>
          <a:bodyPr anchor="t" rtlCol="false" tIns="0" lIns="0" bIns="0" rIns="0">
            <a:spAutoFit/>
          </a:bodyPr>
          <a:lstStyle/>
          <a:p>
            <a:pPr algn="ctr">
              <a:lnSpc>
                <a:spcPts val="5640"/>
              </a:lnSpc>
            </a:pPr>
            <a:r>
              <a:rPr lang="en-US" b="true" sz="4700">
                <a:solidFill>
                  <a:srgbClr val="FFFEFE"/>
                </a:solidFill>
                <a:latin typeface="Baloo Thambi 2 Semi-Bold"/>
                <a:ea typeface="Baloo Thambi 2 Semi-Bold"/>
                <a:cs typeface="Baloo Thambi 2 Semi-Bold"/>
                <a:sym typeface="Baloo Thambi 2 Semi-Bold"/>
              </a:rPr>
              <a:t>SIGNALEN</a:t>
            </a:r>
          </a:p>
        </p:txBody>
      </p:sp>
      <p:grpSp>
        <p:nvGrpSpPr>
          <p:cNvPr name="Group 6" id="6"/>
          <p:cNvGrpSpPr>
            <a:grpSpLocks noChangeAspect="true"/>
          </p:cNvGrpSpPr>
          <p:nvPr/>
        </p:nvGrpSpPr>
        <p:grpSpPr>
          <a:xfrm rot="0">
            <a:off x="2236924" y="5024050"/>
            <a:ext cx="374912" cy="408610"/>
            <a:chOff x="0" y="0"/>
            <a:chExt cx="190436" cy="207556"/>
          </a:xfrm>
        </p:grpSpPr>
        <p:sp>
          <p:nvSpPr>
            <p:cNvPr name="Freeform 7" id="7"/>
            <p:cNvSpPr/>
            <p:nvPr/>
          </p:nvSpPr>
          <p:spPr>
            <a:xfrm flipH="false" flipV="false" rot="0">
              <a:off x="0" y="0"/>
              <a:ext cx="190533" cy="207518"/>
            </a:xfrm>
            <a:custGeom>
              <a:avLst/>
              <a:gdLst/>
              <a:ahLst/>
              <a:cxnLst/>
              <a:rect r="r" b="b" t="t" l="l"/>
              <a:pathLst>
                <a:path h="207518" w="190533">
                  <a:moveTo>
                    <a:pt x="172085" y="0"/>
                  </a:moveTo>
                  <a:cubicBezTo>
                    <a:pt x="167513" y="0"/>
                    <a:pt x="163068" y="1651"/>
                    <a:pt x="159512" y="5207"/>
                  </a:cubicBezTo>
                  <a:cubicBezTo>
                    <a:pt x="119380" y="44958"/>
                    <a:pt x="88900" y="94488"/>
                    <a:pt x="67818" y="146939"/>
                  </a:cubicBezTo>
                  <a:lnTo>
                    <a:pt x="40640" y="101473"/>
                  </a:lnTo>
                  <a:cubicBezTo>
                    <a:pt x="38354" y="97663"/>
                    <a:pt x="36195" y="93980"/>
                    <a:pt x="33909" y="90170"/>
                  </a:cubicBezTo>
                  <a:cubicBezTo>
                    <a:pt x="30607" y="84582"/>
                    <a:pt x="24130" y="81153"/>
                    <a:pt x="17780" y="81153"/>
                  </a:cubicBezTo>
                  <a:cubicBezTo>
                    <a:pt x="14732" y="81153"/>
                    <a:pt x="11684" y="81915"/>
                    <a:pt x="9017" y="83693"/>
                  </a:cubicBezTo>
                  <a:cubicBezTo>
                    <a:pt x="3556" y="87249"/>
                    <a:pt x="127" y="93218"/>
                    <a:pt x="0" y="99441"/>
                  </a:cubicBezTo>
                  <a:lnTo>
                    <a:pt x="0" y="99441"/>
                  </a:lnTo>
                  <a:lnTo>
                    <a:pt x="0" y="100076"/>
                  </a:lnTo>
                  <a:cubicBezTo>
                    <a:pt x="0" y="102997"/>
                    <a:pt x="889" y="105918"/>
                    <a:pt x="2413" y="108585"/>
                  </a:cubicBezTo>
                  <a:lnTo>
                    <a:pt x="49530" y="187579"/>
                  </a:lnTo>
                  <a:cubicBezTo>
                    <a:pt x="51816" y="191389"/>
                    <a:pt x="53975" y="195072"/>
                    <a:pt x="56261" y="198882"/>
                  </a:cubicBezTo>
                  <a:cubicBezTo>
                    <a:pt x="59817" y="204724"/>
                    <a:pt x="65913" y="207518"/>
                    <a:pt x="71882" y="207518"/>
                  </a:cubicBezTo>
                  <a:cubicBezTo>
                    <a:pt x="79629" y="207518"/>
                    <a:pt x="87249" y="202946"/>
                    <a:pt x="89535" y="194437"/>
                  </a:cubicBezTo>
                  <a:lnTo>
                    <a:pt x="102870" y="156972"/>
                  </a:lnTo>
                  <a:cubicBezTo>
                    <a:pt x="103378" y="155702"/>
                    <a:pt x="103886" y="154559"/>
                    <a:pt x="104394" y="153289"/>
                  </a:cubicBezTo>
                  <a:lnTo>
                    <a:pt x="104140" y="153797"/>
                  </a:lnTo>
                  <a:lnTo>
                    <a:pt x="107569" y="145923"/>
                  </a:lnTo>
                  <a:cubicBezTo>
                    <a:pt x="112268" y="135763"/>
                    <a:pt x="115697" y="128905"/>
                    <a:pt x="119253" y="122047"/>
                  </a:cubicBezTo>
                  <a:lnTo>
                    <a:pt x="145796" y="77978"/>
                  </a:lnTo>
                  <a:cubicBezTo>
                    <a:pt x="148717" y="73787"/>
                    <a:pt x="151638" y="69596"/>
                    <a:pt x="154813" y="65532"/>
                  </a:cubicBezTo>
                  <a:lnTo>
                    <a:pt x="156210" y="63754"/>
                  </a:lnTo>
                  <a:lnTo>
                    <a:pt x="157607" y="61976"/>
                  </a:lnTo>
                  <a:lnTo>
                    <a:pt x="161036" y="57785"/>
                  </a:lnTo>
                  <a:cubicBezTo>
                    <a:pt x="169799" y="47244"/>
                    <a:pt x="177292" y="38862"/>
                    <a:pt x="185293" y="30861"/>
                  </a:cubicBezTo>
                  <a:cubicBezTo>
                    <a:pt x="192024" y="24130"/>
                    <a:pt x="192532" y="11684"/>
                    <a:pt x="185293" y="5080"/>
                  </a:cubicBezTo>
                  <a:cubicBezTo>
                    <a:pt x="181483" y="1778"/>
                    <a:pt x="176784" y="0"/>
                    <a:pt x="172085" y="0"/>
                  </a:cubicBezTo>
                  <a:close/>
                </a:path>
              </a:pathLst>
            </a:custGeom>
            <a:solidFill>
              <a:srgbClr val="FFFEFE"/>
            </a:solidFill>
          </p:spPr>
        </p:sp>
      </p:grpSp>
      <p:sp>
        <p:nvSpPr>
          <p:cNvPr name="TextBox 8" id="8"/>
          <p:cNvSpPr txBox="true"/>
          <p:nvPr/>
        </p:nvSpPr>
        <p:spPr>
          <a:xfrm rot="0">
            <a:off x="2236924" y="1874829"/>
            <a:ext cx="7720086" cy="714375"/>
          </a:xfrm>
          <a:prstGeom prst="rect">
            <a:avLst/>
          </a:prstGeom>
        </p:spPr>
        <p:txBody>
          <a:bodyPr anchor="t" rtlCol="false" tIns="0" lIns="0" bIns="0" rIns="0">
            <a:spAutoFit/>
          </a:bodyPr>
          <a:lstStyle/>
          <a:p>
            <a:pPr algn="l">
              <a:lnSpc>
                <a:spcPts val="5640"/>
              </a:lnSpc>
            </a:pPr>
            <a:r>
              <a:rPr lang="en-US" b="true" sz="4700">
                <a:solidFill>
                  <a:srgbClr val="FFFEFE"/>
                </a:solidFill>
                <a:latin typeface="Baloo Thambi 2 Semi-Bold"/>
                <a:ea typeface="Baloo Thambi 2 Semi-Bold"/>
                <a:cs typeface="Baloo Thambi 2 Semi-Bold"/>
                <a:sym typeface="Baloo Thambi 2 Semi-Bold"/>
              </a:rPr>
              <a:t>Zichtbaar of onzichtbaar...</a:t>
            </a:r>
          </a:p>
        </p:txBody>
      </p:sp>
      <p:sp>
        <p:nvSpPr>
          <p:cNvPr name="TextBox 9" id="9"/>
          <p:cNvSpPr txBox="true"/>
          <p:nvPr/>
        </p:nvSpPr>
        <p:spPr>
          <a:xfrm rot="0">
            <a:off x="3037745" y="4956410"/>
            <a:ext cx="5527233" cy="1905000"/>
          </a:xfrm>
          <a:prstGeom prst="rect">
            <a:avLst/>
          </a:prstGeom>
        </p:spPr>
        <p:txBody>
          <a:bodyPr anchor="t" rtlCol="false" tIns="0" lIns="0" bIns="0" rIns="0">
            <a:spAutoFit/>
          </a:bodyPr>
          <a:lstStyle/>
          <a:p>
            <a:pPr algn="l">
              <a:lnSpc>
                <a:spcPts val="3824"/>
              </a:lnSpc>
            </a:pPr>
            <a:r>
              <a:rPr lang="en-US" sz="3187">
                <a:solidFill>
                  <a:srgbClr val="FFFEFE"/>
                </a:solidFill>
                <a:latin typeface="Baloo Thambi 2"/>
                <a:ea typeface="Baloo Thambi 2"/>
                <a:cs typeface="Baloo Thambi 2"/>
                <a:sym typeface="Baloo Thambi 2"/>
              </a:rPr>
              <a:t>Herhaaldelijk n</a:t>
            </a:r>
            <a:r>
              <a:rPr lang="en-US" sz="3187">
                <a:solidFill>
                  <a:srgbClr val="FFFEFE"/>
                </a:solidFill>
                <a:latin typeface="Baloo Thambi 2"/>
                <a:ea typeface="Baloo Thambi 2"/>
                <a:cs typeface="Baloo Thambi 2"/>
                <a:sym typeface="Baloo Thambi 2"/>
              </a:rPr>
              <a:t>i</a:t>
            </a:r>
            <a:r>
              <a:rPr lang="en-US" sz="3187">
                <a:solidFill>
                  <a:srgbClr val="FFFEFE"/>
                </a:solidFill>
                <a:latin typeface="Baloo Thambi 2"/>
                <a:ea typeface="Baloo Thambi 2"/>
                <a:cs typeface="Baloo Thambi 2"/>
                <a:sym typeface="Baloo Thambi 2"/>
              </a:rPr>
              <a:t>e</a:t>
            </a:r>
            <a:r>
              <a:rPr lang="en-US" sz="3187">
                <a:solidFill>
                  <a:srgbClr val="FFFEFE"/>
                </a:solidFill>
                <a:latin typeface="Baloo Thambi 2"/>
                <a:ea typeface="Baloo Thambi 2"/>
                <a:cs typeface="Baloo Thambi 2"/>
                <a:sym typeface="Baloo Thambi 2"/>
              </a:rPr>
              <a:t>t</a:t>
            </a:r>
            <a:r>
              <a:rPr lang="en-US" sz="3187">
                <a:solidFill>
                  <a:srgbClr val="FFFEFE"/>
                </a:solidFill>
                <a:latin typeface="Baloo Thambi 2"/>
                <a:ea typeface="Baloo Thambi 2"/>
                <a:cs typeface="Baloo Thambi 2"/>
                <a:sym typeface="Baloo Thambi 2"/>
              </a:rPr>
              <a:t> opda</a:t>
            </a:r>
            <a:r>
              <a:rPr lang="en-US" sz="3187">
                <a:solidFill>
                  <a:srgbClr val="FFFEFE"/>
                </a:solidFill>
                <a:latin typeface="Baloo Thambi 2"/>
                <a:ea typeface="Baloo Thambi 2"/>
                <a:cs typeface="Baloo Thambi 2"/>
                <a:sym typeface="Baloo Thambi 2"/>
              </a:rPr>
              <a:t>g</a:t>
            </a:r>
            <a:r>
              <a:rPr lang="en-US" sz="3187">
                <a:solidFill>
                  <a:srgbClr val="FFFEFE"/>
                </a:solidFill>
                <a:latin typeface="Baloo Thambi 2"/>
                <a:ea typeface="Baloo Thambi 2"/>
                <a:cs typeface="Baloo Thambi 2"/>
                <a:sym typeface="Baloo Thambi 2"/>
              </a:rPr>
              <a:t>en b</a:t>
            </a:r>
            <a:r>
              <a:rPr lang="en-US" sz="3187">
                <a:solidFill>
                  <a:srgbClr val="FFFEFE"/>
                </a:solidFill>
                <a:latin typeface="Baloo Thambi 2"/>
                <a:ea typeface="Baloo Thambi 2"/>
                <a:cs typeface="Baloo Thambi 2"/>
                <a:sym typeface="Baloo Thambi 2"/>
              </a:rPr>
              <a:t>i</a:t>
            </a:r>
            <a:r>
              <a:rPr lang="en-US" sz="3187">
                <a:solidFill>
                  <a:srgbClr val="FFFEFE"/>
                </a:solidFill>
                <a:latin typeface="Baloo Thambi 2"/>
                <a:ea typeface="Baloo Thambi 2"/>
                <a:cs typeface="Baloo Thambi 2"/>
                <a:sym typeface="Baloo Thambi 2"/>
              </a:rPr>
              <a:t>j a</a:t>
            </a:r>
            <a:r>
              <a:rPr lang="en-US" sz="3187">
                <a:solidFill>
                  <a:srgbClr val="FFFEFE"/>
                </a:solidFill>
                <a:latin typeface="Baloo Thambi 2"/>
                <a:ea typeface="Baloo Thambi 2"/>
                <a:cs typeface="Baloo Thambi 2"/>
                <a:sym typeface="Baloo Thambi 2"/>
              </a:rPr>
              <a:t>f</a:t>
            </a:r>
            <a:r>
              <a:rPr lang="en-US" sz="3187">
                <a:solidFill>
                  <a:srgbClr val="FFFEFE"/>
                </a:solidFill>
                <a:latin typeface="Baloo Thambi 2"/>
                <a:ea typeface="Baloo Thambi 2"/>
                <a:cs typeface="Baloo Thambi 2"/>
                <a:sym typeface="Baloo Thambi 2"/>
              </a:rPr>
              <a:t>sprak</a:t>
            </a:r>
            <a:r>
              <a:rPr lang="en-US" sz="3187">
                <a:solidFill>
                  <a:srgbClr val="FFFEFE"/>
                </a:solidFill>
                <a:latin typeface="Baloo Thambi 2"/>
                <a:ea typeface="Baloo Thambi 2"/>
                <a:cs typeface="Baloo Thambi 2"/>
                <a:sym typeface="Baloo Thambi 2"/>
              </a:rPr>
              <a:t>e</a:t>
            </a:r>
            <a:r>
              <a:rPr lang="en-US" sz="3187">
                <a:solidFill>
                  <a:srgbClr val="FFFEFE"/>
                </a:solidFill>
                <a:latin typeface="Baloo Thambi 2"/>
                <a:ea typeface="Baloo Thambi 2"/>
                <a:cs typeface="Baloo Thambi 2"/>
                <a:sym typeface="Baloo Thambi 2"/>
              </a:rPr>
              <a:t>n die digitaal bevestigd of gewijzigd zijn </a:t>
            </a:r>
          </a:p>
          <a:p>
            <a:pPr algn="l">
              <a:lnSpc>
                <a:spcPts val="3824"/>
              </a:lnSpc>
            </a:pPr>
          </a:p>
        </p:txBody>
      </p:sp>
      <p:grpSp>
        <p:nvGrpSpPr>
          <p:cNvPr name="Group 10" id="10"/>
          <p:cNvGrpSpPr>
            <a:grpSpLocks noChangeAspect="true"/>
          </p:cNvGrpSpPr>
          <p:nvPr/>
        </p:nvGrpSpPr>
        <p:grpSpPr>
          <a:xfrm rot="0">
            <a:off x="8892030" y="5024050"/>
            <a:ext cx="374912" cy="408610"/>
            <a:chOff x="0" y="0"/>
            <a:chExt cx="190436" cy="207556"/>
          </a:xfrm>
        </p:grpSpPr>
        <p:sp>
          <p:nvSpPr>
            <p:cNvPr name="Freeform 11" id="11"/>
            <p:cNvSpPr/>
            <p:nvPr/>
          </p:nvSpPr>
          <p:spPr>
            <a:xfrm flipH="false" flipV="false" rot="0">
              <a:off x="0" y="0"/>
              <a:ext cx="190533" cy="207518"/>
            </a:xfrm>
            <a:custGeom>
              <a:avLst/>
              <a:gdLst/>
              <a:ahLst/>
              <a:cxnLst/>
              <a:rect r="r" b="b" t="t" l="l"/>
              <a:pathLst>
                <a:path h="207518" w="190533">
                  <a:moveTo>
                    <a:pt x="172085" y="0"/>
                  </a:moveTo>
                  <a:cubicBezTo>
                    <a:pt x="167513" y="0"/>
                    <a:pt x="163068" y="1651"/>
                    <a:pt x="159512" y="5207"/>
                  </a:cubicBezTo>
                  <a:cubicBezTo>
                    <a:pt x="119380" y="44958"/>
                    <a:pt x="88900" y="94488"/>
                    <a:pt x="67818" y="146939"/>
                  </a:cubicBezTo>
                  <a:lnTo>
                    <a:pt x="40640" y="101473"/>
                  </a:lnTo>
                  <a:cubicBezTo>
                    <a:pt x="38354" y="97663"/>
                    <a:pt x="36195" y="93980"/>
                    <a:pt x="33909" y="90170"/>
                  </a:cubicBezTo>
                  <a:cubicBezTo>
                    <a:pt x="30607" y="84582"/>
                    <a:pt x="24130" y="81153"/>
                    <a:pt x="17780" y="81153"/>
                  </a:cubicBezTo>
                  <a:cubicBezTo>
                    <a:pt x="14732" y="81153"/>
                    <a:pt x="11684" y="81915"/>
                    <a:pt x="9017" y="83693"/>
                  </a:cubicBezTo>
                  <a:cubicBezTo>
                    <a:pt x="3556" y="87249"/>
                    <a:pt x="127" y="93218"/>
                    <a:pt x="0" y="99441"/>
                  </a:cubicBezTo>
                  <a:lnTo>
                    <a:pt x="0" y="99441"/>
                  </a:lnTo>
                  <a:lnTo>
                    <a:pt x="0" y="100076"/>
                  </a:lnTo>
                  <a:cubicBezTo>
                    <a:pt x="0" y="102997"/>
                    <a:pt x="889" y="105918"/>
                    <a:pt x="2413" y="108585"/>
                  </a:cubicBezTo>
                  <a:lnTo>
                    <a:pt x="49530" y="187579"/>
                  </a:lnTo>
                  <a:cubicBezTo>
                    <a:pt x="51816" y="191389"/>
                    <a:pt x="53975" y="195072"/>
                    <a:pt x="56261" y="198882"/>
                  </a:cubicBezTo>
                  <a:cubicBezTo>
                    <a:pt x="59817" y="204724"/>
                    <a:pt x="65913" y="207518"/>
                    <a:pt x="71882" y="207518"/>
                  </a:cubicBezTo>
                  <a:cubicBezTo>
                    <a:pt x="79629" y="207518"/>
                    <a:pt x="87249" y="202946"/>
                    <a:pt x="89535" y="194437"/>
                  </a:cubicBezTo>
                  <a:lnTo>
                    <a:pt x="102870" y="156972"/>
                  </a:lnTo>
                  <a:cubicBezTo>
                    <a:pt x="103378" y="155702"/>
                    <a:pt x="103886" y="154559"/>
                    <a:pt x="104394" y="153289"/>
                  </a:cubicBezTo>
                  <a:lnTo>
                    <a:pt x="104140" y="153797"/>
                  </a:lnTo>
                  <a:lnTo>
                    <a:pt x="107569" y="145923"/>
                  </a:lnTo>
                  <a:cubicBezTo>
                    <a:pt x="112268" y="135763"/>
                    <a:pt x="115697" y="128905"/>
                    <a:pt x="119253" y="122047"/>
                  </a:cubicBezTo>
                  <a:lnTo>
                    <a:pt x="145796" y="77978"/>
                  </a:lnTo>
                  <a:cubicBezTo>
                    <a:pt x="148717" y="73787"/>
                    <a:pt x="151638" y="69596"/>
                    <a:pt x="154813" y="65532"/>
                  </a:cubicBezTo>
                  <a:lnTo>
                    <a:pt x="156210" y="63754"/>
                  </a:lnTo>
                  <a:lnTo>
                    <a:pt x="157607" y="61976"/>
                  </a:lnTo>
                  <a:lnTo>
                    <a:pt x="161036" y="57785"/>
                  </a:lnTo>
                  <a:cubicBezTo>
                    <a:pt x="169799" y="47244"/>
                    <a:pt x="177292" y="38862"/>
                    <a:pt x="185293" y="30861"/>
                  </a:cubicBezTo>
                  <a:cubicBezTo>
                    <a:pt x="192024" y="24130"/>
                    <a:pt x="192532" y="11684"/>
                    <a:pt x="185293" y="5080"/>
                  </a:cubicBezTo>
                  <a:cubicBezTo>
                    <a:pt x="181483" y="1778"/>
                    <a:pt x="176784" y="0"/>
                    <a:pt x="172085" y="0"/>
                  </a:cubicBezTo>
                  <a:close/>
                </a:path>
              </a:pathLst>
            </a:custGeom>
            <a:solidFill>
              <a:srgbClr val="FFFEFE"/>
            </a:solidFill>
          </p:spPr>
        </p:sp>
      </p:grpSp>
      <p:sp>
        <p:nvSpPr>
          <p:cNvPr name="TextBox 12" id="12"/>
          <p:cNvSpPr txBox="true"/>
          <p:nvPr/>
        </p:nvSpPr>
        <p:spPr>
          <a:xfrm rot="0">
            <a:off x="9692851" y="4956410"/>
            <a:ext cx="6358224" cy="1428750"/>
          </a:xfrm>
          <a:prstGeom prst="rect">
            <a:avLst/>
          </a:prstGeom>
        </p:spPr>
        <p:txBody>
          <a:bodyPr anchor="t" rtlCol="false" tIns="0" lIns="0" bIns="0" rIns="0">
            <a:spAutoFit/>
          </a:bodyPr>
          <a:lstStyle/>
          <a:p>
            <a:pPr algn="l">
              <a:lnSpc>
                <a:spcPts val="3824"/>
              </a:lnSpc>
            </a:pPr>
            <a:r>
              <a:rPr lang="en-US" sz="3187">
                <a:solidFill>
                  <a:srgbClr val="FFFEFE"/>
                </a:solidFill>
                <a:latin typeface="Baloo Thambi 2"/>
                <a:ea typeface="Baloo Thambi 2"/>
                <a:cs typeface="Baloo Thambi 2"/>
                <a:sym typeface="Baloo Thambi 2"/>
              </a:rPr>
              <a:t>Schaamte </a:t>
            </a:r>
            <a:r>
              <a:rPr lang="en-US" sz="3187">
                <a:solidFill>
                  <a:srgbClr val="FFFEFE"/>
                </a:solidFill>
                <a:latin typeface="Baloo Thambi 2"/>
                <a:ea typeface="Baloo Thambi 2"/>
                <a:cs typeface="Baloo Thambi 2"/>
                <a:sym typeface="Baloo Thambi 2"/>
              </a:rPr>
              <a:t>d</a:t>
            </a:r>
            <a:r>
              <a:rPr lang="en-US" sz="3187">
                <a:solidFill>
                  <a:srgbClr val="FFFEFE"/>
                </a:solidFill>
                <a:latin typeface="Baloo Thambi 2"/>
                <a:ea typeface="Baloo Thambi 2"/>
                <a:cs typeface="Baloo Thambi 2"/>
                <a:sym typeface="Baloo Thambi 2"/>
              </a:rPr>
              <a:t>i</a:t>
            </a:r>
            <a:r>
              <a:rPr lang="en-US" sz="3187">
                <a:solidFill>
                  <a:srgbClr val="FFFEFE"/>
                </a:solidFill>
                <a:latin typeface="Baloo Thambi 2"/>
                <a:ea typeface="Baloo Thambi 2"/>
                <a:cs typeface="Baloo Thambi 2"/>
                <a:sym typeface="Baloo Thambi 2"/>
              </a:rPr>
              <a:t>e </a:t>
            </a:r>
            <a:r>
              <a:rPr lang="en-US" sz="3187">
                <a:solidFill>
                  <a:srgbClr val="FFFEFE"/>
                </a:solidFill>
                <a:latin typeface="Baloo Thambi 2"/>
                <a:ea typeface="Baloo Thambi 2"/>
                <a:cs typeface="Baloo Thambi 2"/>
                <a:sym typeface="Baloo Thambi 2"/>
              </a:rPr>
              <a:t>z</a:t>
            </a:r>
            <a:r>
              <a:rPr lang="en-US" sz="3187">
                <a:solidFill>
                  <a:srgbClr val="FFFEFE"/>
                </a:solidFill>
                <a:latin typeface="Baloo Thambi 2"/>
                <a:ea typeface="Baloo Thambi 2"/>
                <a:cs typeface="Baloo Thambi 2"/>
                <a:sym typeface="Baloo Thambi 2"/>
              </a:rPr>
              <a:t>i</a:t>
            </a:r>
            <a:r>
              <a:rPr lang="en-US" sz="3187">
                <a:solidFill>
                  <a:srgbClr val="FFFEFE"/>
                </a:solidFill>
                <a:latin typeface="Baloo Thambi 2"/>
                <a:ea typeface="Baloo Thambi 2"/>
                <a:cs typeface="Baloo Thambi 2"/>
                <a:sym typeface="Baloo Thambi 2"/>
              </a:rPr>
              <a:t>ch</a:t>
            </a:r>
            <a:r>
              <a:rPr lang="en-US" sz="3187">
                <a:solidFill>
                  <a:srgbClr val="FFFEFE"/>
                </a:solidFill>
                <a:latin typeface="Baloo Thambi 2"/>
                <a:ea typeface="Baloo Thambi 2"/>
                <a:cs typeface="Baloo Thambi 2"/>
                <a:sym typeface="Baloo Thambi 2"/>
              </a:rPr>
              <a:t> </a:t>
            </a:r>
            <a:r>
              <a:rPr lang="en-US" sz="3187">
                <a:solidFill>
                  <a:srgbClr val="FFFEFE"/>
                </a:solidFill>
                <a:latin typeface="Baloo Thambi 2"/>
                <a:ea typeface="Baloo Thambi 2"/>
                <a:cs typeface="Baloo Thambi 2"/>
                <a:sym typeface="Baloo Thambi 2"/>
              </a:rPr>
              <a:t>verm</a:t>
            </a:r>
            <a:r>
              <a:rPr lang="en-US" sz="3187">
                <a:solidFill>
                  <a:srgbClr val="FFFEFE"/>
                </a:solidFill>
                <a:latin typeface="Baloo Thambi 2"/>
                <a:ea typeface="Baloo Thambi 2"/>
                <a:cs typeface="Baloo Thambi 2"/>
                <a:sym typeface="Baloo Thambi 2"/>
              </a:rPr>
              <a:t>o</a:t>
            </a:r>
            <a:r>
              <a:rPr lang="en-US" sz="3187">
                <a:solidFill>
                  <a:srgbClr val="FFFEFE"/>
                </a:solidFill>
                <a:latin typeface="Baloo Thambi 2"/>
                <a:ea typeface="Baloo Thambi 2"/>
                <a:cs typeface="Baloo Thambi 2"/>
                <a:sym typeface="Baloo Thambi 2"/>
              </a:rPr>
              <a:t>mt als</a:t>
            </a:r>
            <a:r>
              <a:rPr lang="en-US" sz="3187">
                <a:solidFill>
                  <a:srgbClr val="FFFEFE"/>
                </a:solidFill>
                <a:latin typeface="Baloo Thambi 2"/>
                <a:ea typeface="Baloo Thambi 2"/>
                <a:cs typeface="Baloo Thambi 2"/>
                <a:sym typeface="Baloo Thambi 2"/>
              </a:rPr>
              <a:t> d</a:t>
            </a:r>
            <a:r>
              <a:rPr lang="en-US" sz="3187">
                <a:solidFill>
                  <a:srgbClr val="FFFEFE"/>
                </a:solidFill>
                <a:latin typeface="Baloo Thambi 2"/>
                <a:ea typeface="Baloo Thambi 2"/>
                <a:cs typeface="Baloo Thambi 2"/>
                <a:sym typeface="Baloo Thambi 2"/>
              </a:rPr>
              <a:t>esinte</a:t>
            </a:r>
            <a:r>
              <a:rPr lang="en-US" sz="3187">
                <a:solidFill>
                  <a:srgbClr val="FFFEFE"/>
                </a:solidFill>
                <a:latin typeface="Baloo Thambi 2"/>
                <a:ea typeface="Baloo Thambi 2"/>
                <a:cs typeface="Baloo Thambi 2"/>
                <a:sym typeface="Baloo Thambi 2"/>
              </a:rPr>
              <a:t>r</a:t>
            </a:r>
            <a:r>
              <a:rPr lang="en-US" sz="3187">
                <a:solidFill>
                  <a:srgbClr val="FFFEFE"/>
                </a:solidFill>
                <a:latin typeface="Baloo Thambi 2"/>
                <a:ea typeface="Baloo Thambi 2"/>
                <a:cs typeface="Baloo Thambi 2"/>
                <a:sym typeface="Baloo Thambi 2"/>
              </a:rPr>
              <a:t>ess</a:t>
            </a:r>
            <a:r>
              <a:rPr lang="en-US" sz="3187">
                <a:solidFill>
                  <a:srgbClr val="FFFEFE"/>
                </a:solidFill>
                <a:latin typeface="Baloo Thambi 2"/>
                <a:ea typeface="Baloo Thambi 2"/>
                <a:cs typeface="Baloo Thambi 2"/>
                <a:sym typeface="Baloo Thambi 2"/>
              </a:rPr>
              <a:t>e</a:t>
            </a:r>
            <a:r>
              <a:rPr lang="en-US" sz="3187">
                <a:solidFill>
                  <a:srgbClr val="FFFEFE"/>
                </a:solidFill>
                <a:latin typeface="Baloo Thambi 2"/>
                <a:ea typeface="Baloo Thambi 2"/>
                <a:cs typeface="Baloo Thambi 2"/>
                <a:sym typeface="Baloo Thambi 2"/>
              </a:rPr>
              <a:t>; </a:t>
            </a:r>
            <a:r>
              <a:rPr lang="en-US" sz="3187">
                <a:solidFill>
                  <a:srgbClr val="FFFEFE"/>
                </a:solidFill>
                <a:latin typeface="Baloo Thambi 2"/>
                <a:ea typeface="Baloo Thambi 2"/>
                <a:cs typeface="Baloo Thambi 2"/>
                <a:sym typeface="Baloo Thambi 2"/>
              </a:rPr>
              <a:t>ie</a:t>
            </a:r>
            <a:r>
              <a:rPr lang="en-US" sz="3187">
                <a:solidFill>
                  <a:srgbClr val="FFFEFE"/>
                </a:solidFill>
                <a:latin typeface="Baloo Thambi 2"/>
                <a:ea typeface="Baloo Thambi 2"/>
                <a:cs typeface="Baloo Thambi 2"/>
                <a:sym typeface="Baloo Thambi 2"/>
              </a:rPr>
              <a:t>ma</a:t>
            </a:r>
            <a:r>
              <a:rPr lang="en-US" sz="3187">
                <a:solidFill>
                  <a:srgbClr val="FFFEFE"/>
                </a:solidFill>
                <a:latin typeface="Baloo Thambi 2"/>
                <a:ea typeface="Baloo Thambi 2"/>
                <a:cs typeface="Baloo Thambi 2"/>
                <a:sym typeface="Baloo Thambi 2"/>
              </a:rPr>
              <a:t>n</a:t>
            </a:r>
            <a:r>
              <a:rPr lang="en-US" sz="3187">
                <a:solidFill>
                  <a:srgbClr val="FFFEFE"/>
                </a:solidFill>
                <a:latin typeface="Baloo Thambi 2"/>
                <a:ea typeface="Baloo Thambi 2"/>
                <a:cs typeface="Baloo Thambi 2"/>
                <a:sym typeface="Baloo Thambi 2"/>
              </a:rPr>
              <a:t>d</a:t>
            </a:r>
            <a:r>
              <a:rPr lang="en-US" sz="3187">
                <a:solidFill>
                  <a:srgbClr val="FFFEFE"/>
                </a:solidFill>
                <a:latin typeface="Baloo Thambi 2"/>
                <a:ea typeface="Baloo Thambi 2"/>
                <a:cs typeface="Baloo Thambi 2"/>
                <a:sym typeface="Baloo Thambi 2"/>
              </a:rPr>
              <a:t> </a:t>
            </a:r>
            <a:r>
              <a:rPr lang="en-US" sz="3187">
                <a:solidFill>
                  <a:srgbClr val="FFFEFE"/>
                </a:solidFill>
                <a:latin typeface="Baloo Thambi 2"/>
                <a:ea typeface="Baloo Thambi 2"/>
                <a:cs typeface="Baloo Thambi 2"/>
                <a:sym typeface="Baloo Thambi 2"/>
              </a:rPr>
              <a:t>h</a:t>
            </a:r>
            <a:r>
              <a:rPr lang="en-US" sz="3187">
                <a:solidFill>
                  <a:srgbClr val="FFFEFE"/>
                </a:solidFill>
                <a:latin typeface="Baloo Thambi 2"/>
                <a:ea typeface="Baloo Thambi 2"/>
                <a:cs typeface="Baloo Thambi 2"/>
                <a:sym typeface="Baloo Thambi 2"/>
              </a:rPr>
              <a:t>aa</a:t>
            </a:r>
            <a:r>
              <a:rPr lang="en-US" sz="3187">
                <a:solidFill>
                  <a:srgbClr val="FFFEFE"/>
                </a:solidFill>
                <a:latin typeface="Baloo Thambi 2"/>
                <a:ea typeface="Baloo Thambi 2"/>
                <a:cs typeface="Baloo Thambi 2"/>
                <a:sym typeface="Baloo Thambi 2"/>
              </a:rPr>
              <a:t>kt af, t</a:t>
            </a:r>
            <a:r>
              <a:rPr lang="en-US" sz="3187">
                <a:solidFill>
                  <a:srgbClr val="FFFEFE"/>
                </a:solidFill>
                <a:latin typeface="Baloo Thambi 2"/>
                <a:ea typeface="Baloo Thambi 2"/>
                <a:cs typeface="Baloo Thambi 2"/>
                <a:sym typeface="Baloo Thambi 2"/>
              </a:rPr>
              <a:t>r</a:t>
            </a:r>
            <a:r>
              <a:rPr lang="en-US" sz="3187">
                <a:solidFill>
                  <a:srgbClr val="FFFEFE"/>
                </a:solidFill>
                <a:latin typeface="Baloo Thambi 2"/>
                <a:ea typeface="Baloo Thambi 2"/>
                <a:cs typeface="Baloo Thambi 2"/>
                <a:sym typeface="Baloo Thambi 2"/>
              </a:rPr>
              <a:t>ekt zich t</a:t>
            </a:r>
            <a:r>
              <a:rPr lang="en-US" sz="3187">
                <a:solidFill>
                  <a:srgbClr val="FFFEFE"/>
                </a:solidFill>
                <a:latin typeface="Baloo Thambi 2"/>
                <a:ea typeface="Baloo Thambi 2"/>
                <a:cs typeface="Baloo Thambi 2"/>
                <a:sym typeface="Baloo Thambi 2"/>
              </a:rPr>
              <a:t>er</a:t>
            </a:r>
            <a:r>
              <a:rPr lang="en-US" sz="3187">
                <a:solidFill>
                  <a:srgbClr val="FFFEFE"/>
                </a:solidFill>
                <a:latin typeface="Baloo Thambi 2"/>
                <a:ea typeface="Baloo Thambi 2"/>
                <a:cs typeface="Baloo Thambi 2"/>
                <a:sym typeface="Baloo Thambi 2"/>
              </a:rPr>
              <a:t>ug, zegt "laat maar" </a:t>
            </a:r>
          </a:p>
        </p:txBody>
      </p:sp>
      <p:grpSp>
        <p:nvGrpSpPr>
          <p:cNvPr name="Group 13" id="13"/>
          <p:cNvGrpSpPr>
            <a:grpSpLocks noChangeAspect="true"/>
          </p:cNvGrpSpPr>
          <p:nvPr/>
        </p:nvGrpSpPr>
        <p:grpSpPr>
          <a:xfrm rot="0">
            <a:off x="2236924" y="3363718"/>
            <a:ext cx="374912" cy="408610"/>
            <a:chOff x="0" y="0"/>
            <a:chExt cx="190436" cy="207556"/>
          </a:xfrm>
        </p:grpSpPr>
        <p:sp>
          <p:nvSpPr>
            <p:cNvPr name="Freeform 14" id="14"/>
            <p:cNvSpPr/>
            <p:nvPr/>
          </p:nvSpPr>
          <p:spPr>
            <a:xfrm flipH="false" flipV="false" rot="0">
              <a:off x="0" y="0"/>
              <a:ext cx="190533" cy="207518"/>
            </a:xfrm>
            <a:custGeom>
              <a:avLst/>
              <a:gdLst/>
              <a:ahLst/>
              <a:cxnLst/>
              <a:rect r="r" b="b" t="t" l="l"/>
              <a:pathLst>
                <a:path h="207518" w="190533">
                  <a:moveTo>
                    <a:pt x="172085" y="0"/>
                  </a:moveTo>
                  <a:cubicBezTo>
                    <a:pt x="167513" y="0"/>
                    <a:pt x="163068" y="1651"/>
                    <a:pt x="159512" y="5207"/>
                  </a:cubicBezTo>
                  <a:cubicBezTo>
                    <a:pt x="119380" y="44958"/>
                    <a:pt x="88900" y="94488"/>
                    <a:pt x="67818" y="146939"/>
                  </a:cubicBezTo>
                  <a:lnTo>
                    <a:pt x="40640" y="101473"/>
                  </a:lnTo>
                  <a:cubicBezTo>
                    <a:pt x="38354" y="97663"/>
                    <a:pt x="36195" y="93980"/>
                    <a:pt x="33909" y="90170"/>
                  </a:cubicBezTo>
                  <a:cubicBezTo>
                    <a:pt x="30607" y="84582"/>
                    <a:pt x="24130" y="81153"/>
                    <a:pt x="17780" y="81153"/>
                  </a:cubicBezTo>
                  <a:cubicBezTo>
                    <a:pt x="14732" y="81153"/>
                    <a:pt x="11684" y="81915"/>
                    <a:pt x="9017" y="83693"/>
                  </a:cubicBezTo>
                  <a:cubicBezTo>
                    <a:pt x="3556" y="87249"/>
                    <a:pt x="127" y="93218"/>
                    <a:pt x="0" y="99441"/>
                  </a:cubicBezTo>
                  <a:lnTo>
                    <a:pt x="0" y="99441"/>
                  </a:lnTo>
                  <a:lnTo>
                    <a:pt x="0" y="100076"/>
                  </a:lnTo>
                  <a:cubicBezTo>
                    <a:pt x="0" y="102997"/>
                    <a:pt x="889" y="105918"/>
                    <a:pt x="2413" y="108585"/>
                  </a:cubicBezTo>
                  <a:lnTo>
                    <a:pt x="49530" y="187579"/>
                  </a:lnTo>
                  <a:cubicBezTo>
                    <a:pt x="51816" y="191389"/>
                    <a:pt x="53975" y="195072"/>
                    <a:pt x="56261" y="198882"/>
                  </a:cubicBezTo>
                  <a:cubicBezTo>
                    <a:pt x="59817" y="204724"/>
                    <a:pt x="65913" y="207518"/>
                    <a:pt x="71882" y="207518"/>
                  </a:cubicBezTo>
                  <a:cubicBezTo>
                    <a:pt x="79629" y="207518"/>
                    <a:pt x="87249" y="202946"/>
                    <a:pt x="89535" y="194437"/>
                  </a:cubicBezTo>
                  <a:lnTo>
                    <a:pt x="102870" y="156972"/>
                  </a:lnTo>
                  <a:cubicBezTo>
                    <a:pt x="103378" y="155702"/>
                    <a:pt x="103886" y="154559"/>
                    <a:pt x="104394" y="153289"/>
                  </a:cubicBezTo>
                  <a:lnTo>
                    <a:pt x="104140" y="153797"/>
                  </a:lnTo>
                  <a:lnTo>
                    <a:pt x="107569" y="145923"/>
                  </a:lnTo>
                  <a:cubicBezTo>
                    <a:pt x="112268" y="135763"/>
                    <a:pt x="115697" y="128905"/>
                    <a:pt x="119253" y="122047"/>
                  </a:cubicBezTo>
                  <a:lnTo>
                    <a:pt x="145796" y="77978"/>
                  </a:lnTo>
                  <a:cubicBezTo>
                    <a:pt x="148717" y="73787"/>
                    <a:pt x="151638" y="69596"/>
                    <a:pt x="154813" y="65532"/>
                  </a:cubicBezTo>
                  <a:lnTo>
                    <a:pt x="156210" y="63754"/>
                  </a:lnTo>
                  <a:lnTo>
                    <a:pt x="157607" y="61976"/>
                  </a:lnTo>
                  <a:lnTo>
                    <a:pt x="161036" y="57785"/>
                  </a:lnTo>
                  <a:cubicBezTo>
                    <a:pt x="169799" y="47244"/>
                    <a:pt x="177292" y="38862"/>
                    <a:pt x="185293" y="30861"/>
                  </a:cubicBezTo>
                  <a:cubicBezTo>
                    <a:pt x="192024" y="24130"/>
                    <a:pt x="192532" y="11684"/>
                    <a:pt x="185293" y="5080"/>
                  </a:cubicBezTo>
                  <a:cubicBezTo>
                    <a:pt x="181483" y="1778"/>
                    <a:pt x="176784" y="0"/>
                    <a:pt x="172085" y="0"/>
                  </a:cubicBezTo>
                  <a:close/>
                </a:path>
              </a:pathLst>
            </a:custGeom>
            <a:solidFill>
              <a:srgbClr val="FFFEFE"/>
            </a:solidFill>
          </p:spPr>
        </p:sp>
      </p:grpSp>
      <p:sp>
        <p:nvSpPr>
          <p:cNvPr name="TextBox 15" id="15"/>
          <p:cNvSpPr txBox="true"/>
          <p:nvPr/>
        </p:nvSpPr>
        <p:spPr>
          <a:xfrm rot="0">
            <a:off x="3037745" y="3303579"/>
            <a:ext cx="5854285" cy="1899523"/>
          </a:xfrm>
          <a:prstGeom prst="rect">
            <a:avLst/>
          </a:prstGeom>
        </p:spPr>
        <p:txBody>
          <a:bodyPr anchor="t" rtlCol="false" tIns="0" lIns="0" bIns="0" rIns="0">
            <a:spAutoFit/>
          </a:bodyPr>
          <a:lstStyle/>
          <a:p>
            <a:pPr algn="l">
              <a:lnSpc>
                <a:spcPts val="3793"/>
              </a:lnSpc>
            </a:pPr>
            <a:r>
              <a:rPr lang="en-US" sz="3187">
                <a:solidFill>
                  <a:srgbClr val="FFFEFE"/>
                </a:solidFill>
                <a:latin typeface="Baloo Thambi 2"/>
                <a:ea typeface="Baloo Thambi 2"/>
                <a:cs typeface="Baloo Thambi 2"/>
                <a:sym typeface="Baloo Thambi 2"/>
              </a:rPr>
              <a:t>Formulieren d</a:t>
            </a:r>
            <a:r>
              <a:rPr lang="en-US" sz="3187">
                <a:solidFill>
                  <a:srgbClr val="FFFEFE"/>
                </a:solidFill>
                <a:latin typeface="Baloo Thambi 2"/>
                <a:ea typeface="Baloo Thambi 2"/>
                <a:cs typeface="Baloo Thambi 2"/>
                <a:sym typeface="Baloo Thambi 2"/>
              </a:rPr>
              <a:t>i</a:t>
            </a:r>
            <a:r>
              <a:rPr lang="en-US" sz="3187">
                <a:solidFill>
                  <a:srgbClr val="FFFEFE"/>
                </a:solidFill>
                <a:latin typeface="Baloo Thambi 2"/>
                <a:ea typeface="Baloo Thambi 2"/>
                <a:cs typeface="Baloo Thambi 2"/>
                <a:sym typeface="Baloo Thambi 2"/>
              </a:rPr>
              <a:t>e</a:t>
            </a:r>
            <a:r>
              <a:rPr lang="en-US" sz="3187">
                <a:solidFill>
                  <a:srgbClr val="FFFEFE"/>
                </a:solidFill>
                <a:latin typeface="Baloo Thambi 2"/>
                <a:ea typeface="Baloo Thambi 2"/>
                <a:cs typeface="Baloo Thambi 2"/>
                <a:sym typeface="Baloo Thambi 2"/>
              </a:rPr>
              <a:t> </a:t>
            </a:r>
            <a:r>
              <a:rPr lang="en-US" sz="3187">
                <a:solidFill>
                  <a:srgbClr val="FFFEFE"/>
                </a:solidFill>
                <a:latin typeface="Baloo Thambi 2"/>
                <a:ea typeface="Baloo Thambi 2"/>
                <a:cs typeface="Baloo Thambi 2"/>
                <a:sym typeface="Baloo Thambi 2"/>
              </a:rPr>
              <a:t>keer op ke</a:t>
            </a:r>
            <a:r>
              <a:rPr lang="en-US" sz="3187">
                <a:solidFill>
                  <a:srgbClr val="FFFEFE"/>
                </a:solidFill>
                <a:latin typeface="Baloo Thambi 2"/>
                <a:ea typeface="Baloo Thambi 2"/>
                <a:cs typeface="Baloo Thambi 2"/>
                <a:sym typeface="Baloo Thambi 2"/>
              </a:rPr>
              <a:t>er</a:t>
            </a:r>
            <a:r>
              <a:rPr lang="en-US" sz="3187">
                <a:solidFill>
                  <a:srgbClr val="FFFEFE"/>
                </a:solidFill>
                <a:latin typeface="Baloo Thambi 2"/>
                <a:ea typeface="Baloo Thambi 2"/>
                <a:cs typeface="Baloo Thambi 2"/>
                <a:sym typeface="Baloo Thambi 2"/>
              </a:rPr>
              <a:t> word</a:t>
            </a:r>
            <a:r>
              <a:rPr lang="en-US" sz="3187">
                <a:solidFill>
                  <a:srgbClr val="FFFEFE"/>
                </a:solidFill>
                <a:latin typeface="Baloo Thambi 2"/>
                <a:ea typeface="Baloo Thambi 2"/>
                <a:cs typeface="Baloo Thambi 2"/>
                <a:sym typeface="Baloo Thambi 2"/>
              </a:rPr>
              <a:t>en</a:t>
            </a:r>
            <a:r>
              <a:rPr lang="en-US" sz="3187">
                <a:solidFill>
                  <a:srgbClr val="FFFEFE"/>
                </a:solidFill>
                <a:latin typeface="Baloo Thambi 2"/>
                <a:ea typeface="Baloo Thambi 2"/>
                <a:cs typeface="Baloo Thambi 2"/>
                <a:sym typeface="Baloo Thambi 2"/>
              </a:rPr>
              <a:t> mee</a:t>
            </a:r>
            <a:r>
              <a:rPr lang="en-US" sz="3187">
                <a:solidFill>
                  <a:srgbClr val="FFFEFE"/>
                </a:solidFill>
                <a:latin typeface="Baloo Thambi 2"/>
                <a:ea typeface="Baloo Thambi 2"/>
                <a:cs typeface="Baloo Thambi 2"/>
                <a:sym typeface="Baloo Thambi 2"/>
              </a:rPr>
              <a:t>g</a:t>
            </a:r>
            <a:r>
              <a:rPr lang="en-US" sz="3187">
                <a:solidFill>
                  <a:srgbClr val="FFFEFE"/>
                </a:solidFill>
                <a:latin typeface="Baloo Thambi 2"/>
                <a:ea typeface="Baloo Thambi 2"/>
                <a:cs typeface="Baloo Thambi 2"/>
                <a:sym typeface="Baloo Thambi 2"/>
              </a:rPr>
              <a:t>e</a:t>
            </a:r>
            <a:r>
              <a:rPr lang="en-US" sz="3187">
                <a:solidFill>
                  <a:srgbClr val="FFFEFE"/>
                </a:solidFill>
                <a:latin typeface="Baloo Thambi 2"/>
                <a:ea typeface="Baloo Thambi 2"/>
                <a:cs typeface="Baloo Thambi 2"/>
                <a:sym typeface="Baloo Thambi 2"/>
              </a:rPr>
              <a:t>no</a:t>
            </a:r>
            <a:r>
              <a:rPr lang="en-US" sz="3187">
                <a:solidFill>
                  <a:srgbClr val="FFFEFE"/>
                </a:solidFill>
                <a:latin typeface="Baloo Thambi 2"/>
                <a:ea typeface="Baloo Thambi 2"/>
                <a:cs typeface="Baloo Thambi 2"/>
                <a:sym typeface="Baloo Thambi 2"/>
              </a:rPr>
              <a:t>men</a:t>
            </a:r>
            <a:r>
              <a:rPr lang="en-US" sz="3187">
                <a:solidFill>
                  <a:srgbClr val="FFFEFE"/>
                </a:solidFill>
                <a:latin typeface="Baloo Thambi 2"/>
                <a:ea typeface="Baloo Thambi 2"/>
                <a:cs typeface="Baloo Thambi 2"/>
                <a:sym typeface="Baloo Thambi 2"/>
              </a:rPr>
              <a:t> maa</a:t>
            </a:r>
            <a:r>
              <a:rPr lang="en-US" sz="3187">
                <a:solidFill>
                  <a:srgbClr val="FFFEFE"/>
                </a:solidFill>
                <a:latin typeface="Baloo Thambi 2"/>
                <a:ea typeface="Baloo Thambi 2"/>
                <a:cs typeface="Baloo Thambi 2"/>
                <a:sym typeface="Baloo Thambi 2"/>
              </a:rPr>
              <a:t>r</a:t>
            </a:r>
            <a:r>
              <a:rPr lang="en-US" sz="3187">
                <a:solidFill>
                  <a:srgbClr val="FFFEFE"/>
                </a:solidFill>
                <a:latin typeface="Baloo Thambi 2"/>
                <a:ea typeface="Baloo Thambi 2"/>
                <a:cs typeface="Baloo Thambi 2"/>
                <a:sym typeface="Baloo Thambi 2"/>
              </a:rPr>
              <a:t> n</a:t>
            </a:r>
            <a:r>
              <a:rPr lang="en-US" sz="3187">
                <a:solidFill>
                  <a:srgbClr val="FFFEFE"/>
                </a:solidFill>
                <a:latin typeface="Baloo Thambi 2"/>
                <a:ea typeface="Baloo Thambi 2"/>
                <a:cs typeface="Baloo Thambi 2"/>
                <a:sym typeface="Baloo Thambi 2"/>
              </a:rPr>
              <a:t>oo</a:t>
            </a:r>
            <a:r>
              <a:rPr lang="en-US" sz="3187">
                <a:solidFill>
                  <a:srgbClr val="FFFEFE"/>
                </a:solidFill>
                <a:latin typeface="Baloo Thambi 2"/>
                <a:ea typeface="Baloo Thambi 2"/>
                <a:cs typeface="Baloo Thambi 2"/>
                <a:sym typeface="Baloo Thambi 2"/>
              </a:rPr>
              <a:t>it</a:t>
            </a:r>
            <a:r>
              <a:rPr lang="en-US" sz="3187">
                <a:solidFill>
                  <a:srgbClr val="FFFEFE"/>
                </a:solidFill>
                <a:latin typeface="Baloo Thambi 2"/>
                <a:ea typeface="Baloo Thambi 2"/>
                <a:cs typeface="Baloo Thambi 2"/>
                <a:sym typeface="Baloo Thambi 2"/>
              </a:rPr>
              <a:t> </a:t>
            </a:r>
            <a:r>
              <a:rPr lang="en-US" sz="3187">
                <a:solidFill>
                  <a:srgbClr val="FFFEFE"/>
                </a:solidFill>
                <a:latin typeface="Baloo Thambi 2"/>
                <a:ea typeface="Baloo Thambi 2"/>
                <a:cs typeface="Baloo Thambi 2"/>
                <a:sym typeface="Baloo Thambi 2"/>
              </a:rPr>
              <a:t>i</a:t>
            </a:r>
            <a:r>
              <a:rPr lang="en-US" sz="3187">
                <a:solidFill>
                  <a:srgbClr val="FFFEFE"/>
                </a:solidFill>
                <a:latin typeface="Baloo Thambi 2"/>
                <a:ea typeface="Baloo Thambi 2"/>
                <a:cs typeface="Baloo Thambi 2"/>
                <a:sym typeface="Baloo Thambi 2"/>
              </a:rPr>
              <a:t>ngel</a:t>
            </a:r>
            <a:r>
              <a:rPr lang="en-US" sz="3187">
                <a:solidFill>
                  <a:srgbClr val="FFFEFE"/>
                </a:solidFill>
                <a:latin typeface="Baloo Thambi 2"/>
                <a:ea typeface="Baloo Thambi 2"/>
                <a:cs typeface="Baloo Thambi 2"/>
                <a:sym typeface="Baloo Thambi 2"/>
              </a:rPr>
              <a:t>e</a:t>
            </a:r>
            <a:r>
              <a:rPr lang="en-US" sz="3187">
                <a:solidFill>
                  <a:srgbClr val="FFFEFE"/>
                </a:solidFill>
                <a:latin typeface="Baloo Thambi 2"/>
                <a:ea typeface="Baloo Thambi 2"/>
                <a:cs typeface="Baloo Thambi 2"/>
                <a:sym typeface="Baloo Thambi 2"/>
              </a:rPr>
              <a:t>verd </a:t>
            </a:r>
          </a:p>
          <a:p>
            <a:pPr algn="l">
              <a:lnSpc>
                <a:spcPts val="3793"/>
              </a:lnSpc>
            </a:pPr>
          </a:p>
        </p:txBody>
      </p:sp>
      <p:grpSp>
        <p:nvGrpSpPr>
          <p:cNvPr name="Group 16" id="16"/>
          <p:cNvGrpSpPr>
            <a:grpSpLocks noChangeAspect="true"/>
          </p:cNvGrpSpPr>
          <p:nvPr/>
        </p:nvGrpSpPr>
        <p:grpSpPr>
          <a:xfrm rot="0">
            <a:off x="8892030" y="3294054"/>
            <a:ext cx="374912" cy="408610"/>
            <a:chOff x="0" y="0"/>
            <a:chExt cx="190436" cy="207556"/>
          </a:xfrm>
        </p:grpSpPr>
        <p:sp>
          <p:nvSpPr>
            <p:cNvPr name="Freeform 17" id="17"/>
            <p:cNvSpPr/>
            <p:nvPr/>
          </p:nvSpPr>
          <p:spPr>
            <a:xfrm flipH="false" flipV="false" rot="0">
              <a:off x="0" y="0"/>
              <a:ext cx="190533" cy="207518"/>
            </a:xfrm>
            <a:custGeom>
              <a:avLst/>
              <a:gdLst/>
              <a:ahLst/>
              <a:cxnLst/>
              <a:rect r="r" b="b" t="t" l="l"/>
              <a:pathLst>
                <a:path h="207518" w="190533">
                  <a:moveTo>
                    <a:pt x="172085" y="0"/>
                  </a:moveTo>
                  <a:cubicBezTo>
                    <a:pt x="167513" y="0"/>
                    <a:pt x="163068" y="1651"/>
                    <a:pt x="159512" y="5207"/>
                  </a:cubicBezTo>
                  <a:cubicBezTo>
                    <a:pt x="119380" y="44958"/>
                    <a:pt x="88900" y="94488"/>
                    <a:pt x="67818" y="146939"/>
                  </a:cubicBezTo>
                  <a:lnTo>
                    <a:pt x="40640" y="101473"/>
                  </a:lnTo>
                  <a:cubicBezTo>
                    <a:pt x="38354" y="97663"/>
                    <a:pt x="36195" y="93980"/>
                    <a:pt x="33909" y="90170"/>
                  </a:cubicBezTo>
                  <a:cubicBezTo>
                    <a:pt x="30607" y="84582"/>
                    <a:pt x="24130" y="81153"/>
                    <a:pt x="17780" y="81153"/>
                  </a:cubicBezTo>
                  <a:cubicBezTo>
                    <a:pt x="14732" y="81153"/>
                    <a:pt x="11684" y="81915"/>
                    <a:pt x="9017" y="83693"/>
                  </a:cubicBezTo>
                  <a:cubicBezTo>
                    <a:pt x="3556" y="87249"/>
                    <a:pt x="127" y="93218"/>
                    <a:pt x="0" y="99441"/>
                  </a:cubicBezTo>
                  <a:lnTo>
                    <a:pt x="0" y="99441"/>
                  </a:lnTo>
                  <a:lnTo>
                    <a:pt x="0" y="100076"/>
                  </a:lnTo>
                  <a:cubicBezTo>
                    <a:pt x="0" y="102997"/>
                    <a:pt x="889" y="105918"/>
                    <a:pt x="2413" y="108585"/>
                  </a:cubicBezTo>
                  <a:lnTo>
                    <a:pt x="49530" y="187579"/>
                  </a:lnTo>
                  <a:cubicBezTo>
                    <a:pt x="51816" y="191389"/>
                    <a:pt x="53975" y="195072"/>
                    <a:pt x="56261" y="198882"/>
                  </a:cubicBezTo>
                  <a:cubicBezTo>
                    <a:pt x="59817" y="204724"/>
                    <a:pt x="65913" y="207518"/>
                    <a:pt x="71882" y="207518"/>
                  </a:cubicBezTo>
                  <a:cubicBezTo>
                    <a:pt x="79629" y="207518"/>
                    <a:pt x="87249" y="202946"/>
                    <a:pt x="89535" y="194437"/>
                  </a:cubicBezTo>
                  <a:lnTo>
                    <a:pt x="102870" y="156972"/>
                  </a:lnTo>
                  <a:cubicBezTo>
                    <a:pt x="103378" y="155702"/>
                    <a:pt x="103886" y="154559"/>
                    <a:pt x="104394" y="153289"/>
                  </a:cubicBezTo>
                  <a:lnTo>
                    <a:pt x="104140" y="153797"/>
                  </a:lnTo>
                  <a:lnTo>
                    <a:pt x="107569" y="145923"/>
                  </a:lnTo>
                  <a:cubicBezTo>
                    <a:pt x="112268" y="135763"/>
                    <a:pt x="115697" y="128905"/>
                    <a:pt x="119253" y="122047"/>
                  </a:cubicBezTo>
                  <a:lnTo>
                    <a:pt x="145796" y="77978"/>
                  </a:lnTo>
                  <a:cubicBezTo>
                    <a:pt x="148717" y="73787"/>
                    <a:pt x="151638" y="69596"/>
                    <a:pt x="154813" y="65532"/>
                  </a:cubicBezTo>
                  <a:lnTo>
                    <a:pt x="156210" y="63754"/>
                  </a:lnTo>
                  <a:lnTo>
                    <a:pt x="157607" y="61976"/>
                  </a:lnTo>
                  <a:lnTo>
                    <a:pt x="161036" y="57785"/>
                  </a:lnTo>
                  <a:cubicBezTo>
                    <a:pt x="169799" y="47244"/>
                    <a:pt x="177292" y="38862"/>
                    <a:pt x="185293" y="30861"/>
                  </a:cubicBezTo>
                  <a:cubicBezTo>
                    <a:pt x="192024" y="24130"/>
                    <a:pt x="192532" y="11684"/>
                    <a:pt x="185293" y="5080"/>
                  </a:cubicBezTo>
                  <a:cubicBezTo>
                    <a:pt x="181483" y="1778"/>
                    <a:pt x="176784" y="0"/>
                    <a:pt x="172085" y="0"/>
                  </a:cubicBezTo>
                  <a:close/>
                </a:path>
              </a:pathLst>
            </a:custGeom>
            <a:solidFill>
              <a:srgbClr val="FFFEFE"/>
            </a:solidFill>
          </p:spPr>
        </p:sp>
      </p:grpSp>
      <p:sp>
        <p:nvSpPr>
          <p:cNvPr name="TextBox 18" id="18"/>
          <p:cNvSpPr txBox="true"/>
          <p:nvPr/>
        </p:nvSpPr>
        <p:spPr>
          <a:xfrm rot="0">
            <a:off x="9692851" y="3303579"/>
            <a:ext cx="5854285" cy="1899523"/>
          </a:xfrm>
          <a:prstGeom prst="rect">
            <a:avLst/>
          </a:prstGeom>
        </p:spPr>
        <p:txBody>
          <a:bodyPr anchor="t" rtlCol="false" tIns="0" lIns="0" bIns="0" rIns="0">
            <a:spAutoFit/>
          </a:bodyPr>
          <a:lstStyle/>
          <a:p>
            <a:pPr algn="l">
              <a:lnSpc>
                <a:spcPts val="3793"/>
              </a:lnSpc>
            </a:pPr>
            <a:r>
              <a:rPr lang="en-US" sz="3187">
                <a:solidFill>
                  <a:srgbClr val="FFFEFE"/>
                </a:solidFill>
                <a:latin typeface="Baloo Thambi 2"/>
                <a:ea typeface="Baloo Thambi 2"/>
                <a:cs typeface="Baloo Thambi 2"/>
                <a:sym typeface="Baloo Thambi 2"/>
              </a:rPr>
              <a:t>"Ik ben m</a:t>
            </a:r>
            <a:r>
              <a:rPr lang="en-US" sz="3187">
                <a:solidFill>
                  <a:srgbClr val="FFFEFE"/>
                </a:solidFill>
                <a:latin typeface="Baloo Thambi 2"/>
                <a:ea typeface="Baloo Thambi 2"/>
                <a:cs typeface="Baloo Thambi 2"/>
                <a:sym typeface="Baloo Thambi 2"/>
              </a:rPr>
              <a:t>i</a:t>
            </a:r>
            <a:r>
              <a:rPr lang="en-US" sz="3187">
                <a:solidFill>
                  <a:srgbClr val="FFFEFE"/>
                </a:solidFill>
                <a:latin typeface="Baloo Thambi 2"/>
                <a:ea typeface="Baloo Thambi 2"/>
                <a:cs typeface="Baloo Thambi 2"/>
                <a:sym typeface="Baloo Thambi 2"/>
              </a:rPr>
              <a:t>jn b</a:t>
            </a:r>
            <a:r>
              <a:rPr lang="en-US" sz="3187">
                <a:solidFill>
                  <a:srgbClr val="FFFEFE"/>
                </a:solidFill>
                <a:latin typeface="Baloo Thambi 2"/>
                <a:ea typeface="Baloo Thambi 2"/>
                <a:cs typeface="Baloo Thambi 2"/>
                <a:sym typeface="Baloo Thambi 2"/>
              </a:rPr>
              <a:t>r</a:t>
            </a:r>
            <a:r>
              <a:rPr lang="en-US" sz="3187">
                <a:solidFill>
                  <a:srgbClr val="FFFEFE"/>
                </a:solidFill>
                <a:latin typeface="Baloo Thambi 2"/>
                <a:ea typeface="Baloo Thambi 2"/>
                <a:cs typeface="Baloo Thambi 2"/>
                <a:sym typeface="Baloo Thambi 2"/>
              </a:rPr>
              <a:t>il v</a:t>
            </a:r>
            <a:r>
              <a:rPr lang="en-US" sz="3187">
                <a:solidFill>
                  <a:srgbClr val="FFFEFE"/>
                </a:solidFill>
                <a:latin typeface="Baloo Thambi 2"/>
                <a:ea typeface="Baloo Thambi 2"/>
                <a:cs typeface="Baloo Thambi 2"/>
                <a:sym typeface="Baloo Thambi 2"/>
              </a:rPr>
              <a:t>e</a:t>
            </a:r>
            <a:r>
              <a:rPr lang="en-US" sz="3187">
                <a:solidFill>
                  <a:srgbClr val="FFFEFE"/>
                </a:solidFill>
                <a:latin typeface="Baloo Thambi 2"/>
                <a:ea typeface="Baloo Thambi 2"/>
                <a:cs typeface="Baloo Thambi 2"/>
                <a:sym typeface="Baloo Thambi 2"/>
              </a:rPr>
              <a:t>rge</a:t>
            </a:r>
            <a:r>
              <a:rPr lang="en-US" sz="3187">
                <a:solidFill>
                  <a:srgbClr val="FFFEFE"/>
                </a:solidFill>
                <a:latin typeface="Baloo Thambi 2"/>
                <a:ea typeface="Baloo Thambi 2"/>
                <a:cs typeface="Baloo Thambi 2"/>
                <a:sym typeface="Baloo Thambi 2"/>
              </a:rPr>
              <a:t>t</a:t>
            </a:r>
            <a:r>
              <a:rPr lang="en-US" sz="3187">
                <a:solidFill>
                  <a:srgbClr val="FFFEFE"/>
                </a:solidFill>
                <a:latin typeface="Baloo Thambi 2"/>
                <a:ea typeface="Baloo Thambi 2"/>
                <a:cs typeface="Baloo Thambi 2"/>
                <a:sym typeface="Baloo Thambi 2"/>
              </a:rPr>
              <a:t>en";</a:t>
            </a:r>
            <a:r>
              <a:rPr lang="en-US" sz="3187">
                <a:solidFill>
                  <a:srgbClr val="FFFEFE"/>
                </a:solidFill>
                <a:latin typeface="Baloo Thambi 2"/>
                <a:ea typeface="Baloo Thambi 2"/>
                <a:cs typeface="Baloo Thambi 2"/>
                <a:sym typeface="Baloo Thambi 2"/>
              </a:rPr>
              <a:t> </a:t>
            </a:r>
            <a:r>
              <a:rPr lang="en-US" sz="3187">
                <a:solidFill>
                  <a:srgbClr val="FFFEFE"/>
                </a:solidFill>
                <a:latin typeface="Baloo Thambi 2"/>
                <a:ea typeface="Baloo Thambi 2"/>
                <a:cs typeface="Baloo Thambi 2"/>
                <a:sym typeface="Baloo Thambi 2"/>
              </a:rPr>
              <a:t>ee</a:t>
            </a:r>
            <a:r>
              <a:rPr lang="en-US" sz="3187">
                <a:solidFill>
                  <a:srgbClr val="FFFEFE"/>
                </a:solidFill>
                <a:latin typeface="Baloo Thambi 2"/>
                <a:ea typeface="Baloo Thambi 2"/>
                <a:cs typeface="Baloo Thambi 2"/>
                <a:sym typeface="Baloo Thambi 2"/>
              </a:rPr>
              <a:t>n</a:t>
            </a:r>
            <a:r>
              <a:rPr lang="en-US" sz="3187">
                <a:solidFill>
                  <a:srgbClr val="FFFEFE"/>
                </a:solidFill>
                <a:latin typeface="Baloo Thambi 2"/>
                <a:ea typeface="Baloo Thambi 2"/>
                <a:cs typeface="Baloo Thambi 2"/>
                <a:sym typeface="Baloo Thambi 2"/>
              </a:rPr>
              <a:t> veelgebruik</a:t>
            </a:r>
            <a:r>
              <a:rPr lang="en-US" sz="3187">
                <a:solidFill>
                  <a:srgbClr val="FFFEFE"/>
                </a:solidFill>
                <a:latin typeface="Baloo Thambi 2"/>
                <a:ea typeface="Baloo Thambi 2"/>
                <a:cs typeface="Baloo Thambi 2"/>
                <a:sym typeface="Baloo Thambi 2"/>
              </a:rPr>
              <a:t>t</a:t>
            </a:r>
            <a:r>
              <a:rPr lang="en-US" sz="3187">
                <a:solidFill>
                  <a:srgbClr val="FFFEFE"/>
                </a:solidFill>
                <a:latin typeface="Baloo Thambi 2"/>
                <a:ea typeface="Baloo Thambi 2"/>
                <a:cs typeface="Baloo Thambi 2"/>
                <a:sym typeface="Baloo Thambi 2"/>
              </a:rPr>
              <a:t> ex</a:t>
            </a:r>
            <a:r>
              <a:rPr lang="en-US" sz="3187">
                <a:solidFill>
                  <a:srgbClr val="FFFEFE"/>
                </a:solidFill>
                <a:latin typeface="Baloo Thambi 2"/>
                <a:ea typeface="Baloo Thambi 2"/>
                <a:cs typeface="Baloo Thambi 2"/>
                <a:sym typeface="Baloo Thambi 2"/>
              </a:rPr>
              <a:t>c</a:t>
            </a:r>
            <a:r>
              <a:rPr lang="en-US" sz="3187">
                <a:solidFill>
                  <a:srgbClr val="FFFEFE"/>
                </a:solidFill>
                <a:latin typeface="Baloo Thambi 2"/>
                <a:ea typeface="Baloo Thambi 2"/>
                <a:cs typeface="Baloo Thambi 2"/>
                <a:sym typeface="Baloo Thambi 2"/>
              </a:rPr>
              <a:t>uus</a:t>
            </a:r>
            <a:r>
              <a:rPr lang="en-US" sz="3187">
                <a:solidFill>
                  <a:srgbClr val="FFFEFE"/>
                </a:solidFill>
                <a:latin typeface="Baloo Thambi 2"/>
                <a:ea typeface="Baloo Thambi 2"/>
                <a:cs typeface="Baloo Thambi 2"/>
                <a:sym typeface="Baloo Thambi 2"/>
              </a:rPr>
              <a:t> </a:t>
            </a:r>
            <a:r>
              <a:rPr lang="en-US" sz="3187">
                <a:solidFill>
                  <a:srgbClr val="FFFEFE"/>
                </a:solidFill>
                <a:latin typeface="Baloo Thambi 2"/>
                <a:ea typeface="Baloo Thambi 2"/>
                <a:cs typeface="Baloo Thambi 2"/>
                <a:sym typeface="Baloo Thambi 2"/>
              </a:rPr>
              <a:t>om niet t</a:t>
            </a:r>
            <a:r>
              <a:rPr lang="en-US" sz="3187">
                <a:solidFill>
                  <a:srgbClr val="FFFEFE"/>
                </a:solidFill>
                <a:latin typeface="Baloo Thambi 2"/>
                <a:ea typeface="Baloo Thambi 2"/>
                <a:cs typeface="Baloo Thambi 2"/>
                <a:sym typeface="Baloo Thambi 2"/>
              </a:rPr>
              <a:t>e hoeven lezen of invullen </a:t>
            </a:r>
          </a:p>
          <a:p>
            <a:pPr algn="l">
              <a:lnSpc>
                <a:spcPts val="3793"/>
              </a:lnSpc>
            </a:pPr>
          </a:p>
        </p:txBody>
      </p:sp>
      <p:grpSp>
        <p:nvGrpSpPr>
          <p:cNvPr name="Group 19" id="19"/>
          <p:cNvGrpSpPr>
            <a:grpSpLocks noChangeAspect="true"/>
          </p:cNvGrpSpPr>
          <p:nvPr/>
        </p:nvGrpSpPr>
        <p:grpSpPr>
          <a:xfrm rot="0">
            <a:off x="2236924" y="6995725"/>
            <a:ext cx="374912" cy="408610"/>
            <a:chOff x="0" y="0"/>
            <a:chExt cx="190436" cy="207556"/>
          </a:xfrm>
        </p:grpSpPr>
        <p:sp>
          <p:nvSpPr>
            <p:cNvPr name="Freeform 20" id="20"/>
            <p:cNvSpPr/>
            <p:nvPr/>
          </p:nvSpPr>
          <p:spPr>
            <a:xfrm flipH="false" flipV="false" rot="0">
              <a:off x="0" y="0"/>
              <a:ext cx="190533" cy="207518"/>
            </a:xfrm>
            <a:custGeom>
              <a:avLst/>
              <a:gdLst/>
              <a:ahLst/>
              <a:cxnLst/>
              <a:rect r="r" b="b" t="t" l="l"/>
              <a:pathLst>
                <a:path h="207518" w="190533">
                  <a:moveTo>
                    <a:pt x="172085" y="0"/>
                  </a:moveTo>
                  <a:cubicBezTo>
                    <a:pt x="167513" y="0"/>
                    <a:pt x="163068" y="1651"/>
                    <a:pt x="159512" y="5207"/>
                  </a:cubicBezTo>
                  <a:cubicBezTo>
                    <a:pt x="119380" y="44958"/>
                    <a:pt x="88900" y="94488"/>
                    <a:pt x="67818" y="146939"/>
                  </a:cubicBezTo>
                  <a:lnTo>
                    <a:pt x="40640" y="101473"/>
                  </a:lnTo>
                  <a:cubicBezTo>
                    <a:pt x="38354" y="97663"/>
                    <a:pt x="36195" y="93980"/>
                    <a:pt x="33909" y="90170"/>
                  </a:cubicBezTo>
                  <a:cubicBezTo>
                    <a:pt x="30607" y="84582"/>
                    <a:pt x="24130" y="81153"/>
                    <a:pt x="17780" y="81153"/>
                  </a:cubicBezTo>
                  <a:cubicBezTo>
                    <a:pt x="14732" y="81153"/>
                    <a:pt x="11684" y="81915"/>
                    <a:pt x="9017" y="83693"/>
                  </a:cubicBezTo>
                  <a:cubicBezTo>
                    <a:pt x="3556" y="87249"/>
                    <a:pt x="127" y="93218"/>
                    <a:pt x="0" y="99441"/>
                  </a:cubicBezTo>
                  <a:lnTo>
                    <a:pt x="0" y="99441"/>
                  </a:lnTo>
                  <a:lnTo>
                    <a:pt x="0" y="100076"/>
                  </a:lnTo>
                  <a:cubicBezTo>
                    <a:pt x="0" y="102997"/>
                    <a:pt x="889" y="105918"/>
                    <a:pt x="2413" y="108585"/>
                  </a:cubicBezTo>
                  <a:lnTo>
                    <a:pt x="49530" y="187579"/>
                  </a:lnTo>
                  <a:cubicBezTo>
                    <a:pt x="51816" y="191389"/>
                    <a:pt x="53975" y="195072"/>
                    <a:pt x="56261" y="198882"/>
                  </a:cubicBezTo>
                  <a:cubicBezTo>
                    <a:pt x="59817" y="204724"/>
                    <a:pt x="65913" y="207518"/>
                    <a:pt x="71882" y="207518"/>
                  </a:cubicBezTo>
                  <a:cubicBezTo>
                    <a:pt x="79629" y="207518"/>
                    <a:pt x="87249" y="202946"/>
                    <a:pt x="89535" y="194437"/>
                  </a:cubicBezTo>
                  <a:lnTo>
                    <a:pt x="102870" y="156972"/>
                  </a:lnTo>
                  <a:cubicBezTo>
                    <a:pt x="103378" y="155702"/>
                    <a:pt x="103886" y="154559"/>
                    <a:pt x="104394" y="153289"/>
                  </a:cubicBezTo>
                  <a:lnTo>
                    <a:pt x="104140" y="153797"/>
                  </a:lnTo>
                  <a:lnTo>
                    <a:pt x="107569" y="145923"/>
                  </a:lnTo>
                  <a:cubicBezTo>
                    <a:pt x="112268" y="135763"/>
                    <a:pt x="115697" y="128905"/>
                    <a:pt x="119253" y="122047"/>
                  </a:cubicBezTo>
                  <a:lnTo>
                    <a:pt x="145796" y="77978"/>
                  </a:lnTo>
                  <a:cubicBezTo>
                    <a:pt x="148717" y="73787"/>
                    <a:pt x="151638" y="69596"/>
                    <a:pt x="154813" y="65532"/>
                  </a:cubicBezTo>
                  <a:lnTo>
                    <a:pt x="156210" y="63754"/>
                  </a:lnTo>
                  <a:lnTo>
                    <a:pt x="157607" y="61976"/>
                  </a:lnTo>
                  <a:lnTo>
                    <a:pt x="161036" y="57785"/>
                  </a:lnTo>
                  <a:cubicBezTo>
                    <a:pt x="169799" y="47244"/>
                    <a:pt x="177292" y="38862"/>
                    <a:pt x="185293" y="30861"/>
                  </a:cubicBezTo>
                  <a:cubicBezTo>
                    <a:pt x="192024" y="24130"/>
                    <a:pt x="192532" y="11684"/>
                    <a:pt x="185293" y="5080"/>
                  </a:cubicBezTo>
                  <a:cubicBezTo>
                    <a:pt x="181483" y="1778"/>
                    <a:pt x="176784" y="0"/>
                    <a:pt x="172085" y="0"/>
                  </a:cubicBezTo>
                  <a:close/>
                </a:path>
              </a:pathLst>
            </a:custGeom>
            <a:solidFill>
              <a:srgbClr val="FFFEFE"/>
            </a:solidFill>
          </p:spPr>
        </p:sp>
      </p:grpSp>
      <p:sp>
        <p:nvSpPr>
          <p:cNvPr name="TextBox 21" id="21"/>
          <p:cNvSpPr txBox="true"/>
          <p:nvPr/>
        </p:nvSpPr>
        <p:spPr>
          <a:xfrm rot="0">
            <a:off x="3037745" y="6928085"/>
            <a:ext cx="5527233" cy="1905000"/>
          </a:xfrm>
          <a:prstGeom prst="rect">
            <a:avLst/>
          </a:prstGeom>
        </p:spPr>
        <p:txBody>
          <a:bodyPr anchor="t" rtlCol="false" tIns="0" lIns="0" bIns="0" rIns="0">
            <a:spAutoFit/>
          </a:bodyPr>
          <a:lstStyle/>
          <a:p>
            <a:pPr algn="l">
              <a:lnSpc>
                <a:spcPts val="3824"/>
              </a:lnSpc>
            </a:pPr>
            <a:r>
              <a:rPr lang="en-US" sz="3187">
                <a:solidFill>
                  <a:srgbClr val="FFFEFE"/>
                </a:solidFill>
                <a:latin typeface="Baloo Thambi 2"/>
                <a:ea typeface="Baloo Thambi 2"/>
                <a:cs typeface="Baloo Thambi 2"/>
                <a:sym typeface="Baloo Thambi 2"/>
              </a:rPr>
              <a:t>Iemand die bij elk bez</a:t>
            </a:r>
            <a:r>
              <a:rPr lang="en-US" sz="3187">
                <a:solidFill>
                  <a:srgbClr val="FFFEFE"/>
                </a:solidFill>
                <a:latin typeface="Baloo Thambi 2"/>
                <a:ea typeface="Baloo Thambi 2"/>
                <a:cs typeface="Baloo Thambi 2"/>
                <a:sym typeface="Baloo Thambi 2"/>
              </a:rPr>
              <a:t>oe</a:t>
            </a:r>
            <a:r>
              <a:rPr lang="en-US" sz="3187">
                <a:solidFill>
                  <a:srgbClr val="FFFEFE"/>
                </a:solidFill>
                <a:latin typeface="Baloo Thambi 2"/>
                <a:ea typeface="Baloo Thambi 2"/>
                <a:cs typeface="Baloo Thambi 2"/>
                <a:sym typeface="Baloo Thambi 2"/>
              </a:rPr>
              <a:t>k v</a:t>
            </a:r>
            <a:r>
              <a:rPr lang="en-US" sz="3187">
                <a:solidFill>
                  <a:srgbClr val="FFFEFE"/>
                </a:solidFill>
                <a:latin typeface="Baloo Thambi 2"/>
                <a:ea typeface="Baloo Thambi 2"/>
                <a:cs typeface="Baloo Thambi 2"/>
                <a:sym typeface="Baloo Thambi 2"/>
              </a:rPr>
              <a:t>r</a:t>
            </a:r>
            <a:r>
              <a:rPr lang="en-US" sz="3187">
                <a:solidFill>
                  <a:srgbClr val="FFFEFE"/>
                </a:solidFill>
                <a:latin typeface="Baloo Thambi 2"/>
                <a:ea typeface="Baloo Thambi 2"/>
                <a:cs typeface="Baloo Thambi 2"/>
                <a:sym typeface="Baloo Thambi 2"/>
              </a:rPr>
              <a:t>aag</a:t>
            </a:r>
            <a:r>
              <a:rPr lang="en-US" sz="3187">
                <a:solidFill>
                  <a:srgbClr val="FFFEFE"/>
                </a:solidFill>
                <a:latin typeface="Baloo Thambi 2"/>
                <a:ea typeface="Baloo Thambi 2"/>
                <a:cs typeface="Baloo Thambi 2"/>
                <a:sym typeface="Baloo Thambi 2"/>
              </a:rPr>
              <a:t>t</a:t>
            </a:r>
            <a:r>
              <a:rPr lang="en-US" sz="3187">
                <a:solidFill>
                  <a:srgbClr val="FFFEFE"/>
                </a:solidFill>
                <a:latin typeface="Baloo Thambi 2"/>
                <a:ea typeface="Baloo Thambi 2"/>
                <a:cs typeface="Baloo Thambi 2"/>
                <a:sym typeface="Baloo Thambi 2"/>
              </a:rPr>
              <a:t> of jij "</a:t>
            </a:r>
            <a:r>
              <a:rPr lang="en-US" sz="3187">
                <a:solidFill>
                  <a:srgbClr val="FFFEFE"/>
                </a:solidFill>
                <a:latin typeface="Baloo Thambi 2"/>
                <a:ea typeface="Baloo Thambi 2"/>
                <a:cs typeface="Baloo Thambi 2"/>
                <a:sym typeface="Baloo Thambi 2"/>
              </a:rPr>
              <a:t>e</a:t>
            </a:r>
            <a:r>
              <a:rPr lang="en-US" sz="3187">
                <a:solidFill>
                  <a:srgbClr val="FFFEFE"/>
                </a:solidFill>
                <a:latin typeface="Baloo Thambi 2"/>
                <a:ea typeface="Baloo Thambi 2"/>
                <a:cs typeface="Baloo Thambi 2"/>
                <a:sym typeface="Baloo Thambi 2"/>
              </a:rPr>
              <a:t>v</a:t>
            </a:r>
            <a:r>
              <a:rPr lang="en-US" sz="3187">
                <a:solidFill>
                  <a:srgbClr val="FFFEFE"/>
                </a:solidFill>
                <a:latin typeface="Baloo Thambi 2"/>
                <a:ea typeface="Baloo Thambi 2"/>
                <a:cs typeface="Baloo Thambi 2"/>
                <a:sym typeface="Baloo Thambi 2"/>
              </a:rPr>
              <a:t>en i</a:t>
            </a:r>
            <a:r>
              <a:rPr lang="en-US" sz="3187">
                <a:solidFill>
                  <a:srgbClr val="FFFEFE"/>
                </a:solidFill>
                <a:latin typeface="Baloo Thambi 2"/>
                <a:ea typeface="Baloo Thambi 2"/>
                <a:cs typeface="Baloo Thambi 2"/>
                <a:sym typeface="Baloo Thambi 2"/>
              </a:rPr>
              <a:t>ets</a:t>
            </a:r>
            <a:r>
              <a:rPr lang="en-US" sz="3187">
                <a:solidFill>
                  <a:srgbClr val="FFFEFE"/>
                </a:solidFill>
                <a:latin typeface="Baloo Thambi 2"/>
                <a:ea typeface="Baloo Thambi 2"/>
                <a:cs typeface="Baloo Thambi 2"/>
                <a:sym typeface="Baloo Thambi 2"/>
              </a:rPr>
              <a:t> </a:t>
            </a:r>
            <a:r>
              <a:rPr lang="en-US" sz="3187">
                <a:solidFill>
                  <a:srgbClr val="FFFEFE"/>
                </a:solidFill>
                <a:latin typeface="Baloo Thambi 2"/>
                <a:ea typeface="Baloo Thambi 2"/>
                <a:cs typeface="Baloo Thambi 2"/>
                <a:sym typeface="Baloo Thambi 2"/>
              </a:rPr>
              <a:t>wi</a:t>
            </a:r>
            <a:r>
              <a:rPr lang="en-US" sz="3187">
                <a:solidFill>
                  <a:srgbClr val="FFFEFE"/>
                </a:solidFill>
                <a:latin typeface="Baloo Thambi 2"/>
                <a:ea typeface="Baloo Thambi 2"/>
                <a:cs typeface="Baloo Thambi 2"/>
                <a:sym typeface="Baloo Thambi 2"/>
              </a:rPr>
              <a:t>lt</a:t>
            </a:r>
            <a:r>
              <a:rPr lang="en-US" sz="3187">
                <a:solidFill>
                  <a:srgbClr val="FFFEFE"/>
                </a:solidFill>
                <a:latin typeface="Baloo Thambi 2"/>
                <a:ea typeface="Baloo Thambi 2"/>
                <a:cs typeface="Baloo Thambi 2"/>
                <a:sym typeface="Baloo Thambi 2"/>
              </a:rPr>
              <a:t> uitp</a:t>
            </a:r>
            <a:r>
              <a:rPr lang="en-US" sz="3187">
                <a:solidFill>
                  <a:srgbClr val="FFFEFE"/>
                </a:solidFill>
                <a:latin typeface="Baloo Thambi 2"/>
                <a:ea typeface="Baloo Thambi 2"/>
                <a:cs typeface="Baloo Thambi 2"/>
                <a:sym typeface="Baloo Thambi 2"/>
              </a:rPr>
              <a:t>r</a:t>
            </a:r>
            <a:r>
              <a:rPr lang="en-US" sz="3187">
                <a:solidFill>
                  <a:srgbClr val="FFFEFE"/>
                </a:solidFill>
                <a:latin typeface="Baloo Thambi 2"/>
                <a:ea typeface="Baloo Thambi 2"/>
                <a:cs typeface="Baloo Thambi 2"/>
                <a:sym typeface="Baloo Thambi 2"/>
              </a:rPr>
              <a:t>i</a:t>
            </a:r>
            <a:r>
              <a:rPr lang="en-US" sz="3187">
                <a:solidFill>
                  <a:srgbClr val="FFFEFE"/>
                </a:solidFill>
                <a:latin typeface="Baloo Thambi 2"/>
                <a:ea typeface="Baloo Thambi 2"/>
                <a:cs typeface="Baloo Thambi 2"/>
                <a:sym typeface="Baloo Thambi 2"/>
              </a:rPr>
              <a:t>nt</a:t>
            </a:r>
            <a:r>
              <a:rPr lang="en-US" sz="3187">
                <a:solidFill>
                  <a:srgbClr val="FFFEFE"/>
                </a:solidFill>
                <a:latin typeface="Baloo Thambi 2"/>
                <a:ea typeface="Baloo Thambi 2"/>
                <a:cs typeface="Baloo Thambi 2"/>
                <a:sym typeface="Baloo Thambi 2"/>
              </a:rPr>
              <a:t>en of opzoek</a:t>
            </a:r>
            <a:r>
              <a:rPr lang="en-US" sz="3187">
                <a:solidFill>
                  <a:srgbClr val="FFFEFE"/>
                </a:solidFill>
                <a:latin typeface="Baloo Thambi 2"/>
                <a:ea typeface="Baloo Thambi 2"/>
                <a:cs typeface="Baloo Thambi 2"/>
                <a:sym typeface="Baloo Thambi 2"/>
              </a:rPr>
              <a:t>e</a:t>
            </a:r>
            <a:r>
              <a:rPr lang="en-US" sz="3187">
                <a:solidFill>
                  <a:srgbClr val="FFFEFE"/>
                </a:solidFill>
                <a:latin typeface="Baloo Thambi 2"/>
                <a:ea typeface="Baloo Thambi 2"/>
                <a:cs typeface="Baloo Thambi 2"/>
                <a:sym typeface="Baloo Thambi 2"/>
              </a:rPr>
              <a:t>n" </a:t>
            </a:r>
          </a:p>
          <a:p>
            <a:pPr algn="l">
              <a:lnSpc>
                <a:spcPts val="3824"/>
              </a:lnSpc>
            </a:pPr>
          </a:p>
        </p:txBody>
      </p:sp>
      <p:grpSp>
        <p:nvGrpSpPr>
          <p:cNvPr name="Group 22" id="22"/>
          <p:cNvGrpSpPr>
            <a:grpSpLocks noChangeAspect="true"/>
          </p:cNvGrpSpPr>
          <p:nvPr/>
        </p:nvGrpSpPr>
        <p:grpSpPr>
          <a:xfrm rot="0">
            <a:off x="8892030" y="6995725"/>
            <a:ext cx="374912" cy="408610"/>
            <a:chOff x="0" y="0"/>
            <a:chExt cx="190436" cy="207556"/>
          </a:xfrm>
        </p:grpSpPr>
        <p:sp>
          <p:nvSpPr>
            <p:cNvPr name="Freeform 23" id="23"/>
            <p:cNvSpPr/>
            <p:nvPr/>
          </p:nvSpPr>
          <p:spPr>
            <a:xfrm flipH="false" flipV="false" rot="0">
              <a:off x="0" y="0"/>
              <a:ext cx="190533" cy="207518"/>
            </a:xfrm>
            <a:custGeom>
              <a:avLst/>
              <a:gdLst/>
              <a:ahLst/>
              <a:cxnLst/>
              <a:rect r="r" b="b" t="t" l="l"/>
              <a:pathLst>
                <a:path h="207518" w="190533">
                  <a:moveTo>
                    <a:pt x="172085" y="0"/>
                  </a:moveTo>
                  <a:cubicBezTo>
                    <a:pt x="167513" y="0"/>
                    <a:pt x="163068" y="1651"/>
                    <a:pt x="159512" y="5207"/>
                  </a:cubicBezTo>
                  <a:cubicBezTo>
                    <a:pt x="119380" y="44958"/>
                    <a:pt x="88900" y="94488"/>
                    <a:pt x="67818" y="146939"/>
                  </a:cubicBezTo>
                  <a:lnTo>
                    <a:pt x="40640" y="101473"/>
                  </a:lnTo>
                  <a:cubicBezTo>
                    <a:pt x="38354" y="97663"/>
                    <a:pt x="36195" y="93980"/>
                    <a:pt x="33909" y="90170"/>
                  </a:cubicBezTo>
                  <a:cubicBezTo>
                    <a:pt x="30607" y="84582"/>
                    <a:pt x="24130" y="81153"/>
                    <a:pt x="17780" y="81153"/>
                  </a:cubicBezTo>
                  <a:cubicBezTo>
                    <a:pt x="14732" y="81153"/>
                    <a:pt x="11684" y="81915"/>
                    <a:pt x="9017" y="83693"/>
                  </a:cubicBezTo>
                  <a:cubicBezTo>
                    <a:pt x="3556" y="87249"/>
                    <a:pt x="127" y="93218"/>
                    <a:pt x="0" y="99441"/>
                  </a:cubicBezTo>
                  <a:lnTo>
                    <a:pt x="0" y="99441"/>
                  </a:lnTo>
                  <a:lnTo>
                    <a:pt x="0" y="100076"/>
                  </a:lnTo>
                  <a:cubicBezTo>
                    <a:pt x="0" y="102997"/>
                    <a:pt x="889" y="105918"/>
                    <a:pt x="2413" y="108585"/>
                  </a:cubicBezTo>
                  <a:lnTo>
                    <a:pt x="49530" y="187579"/>
                  </a:lnTo>
                  <a:cubicBezTo>
                    <a:pt x="51816" y="191389"/>
                    <a:pt x="53975" y="195072"/>
                    <a:pt x="56261" y="198882"/>
                  </a:cubicBezTo>
                  <a:cubicBezTo>
                    <a:pt x="59817" y="204724"/>
                    <a:pt x="65913" y="207518"/>
                    <a:pt x="71882" y="207518"/>
                  </a:cubicBezTo>
                  <a:cubicBezTo>
                    <a:pt x="79629" y="207518"/>
                    <a:pt x="87249" y="202946"/>
                    <a:pt x="89535" y="194437"/>
                  </a:cubicBezTo>
                  <a:lnTo>
                    <a:pt x="102870" y="156972"/>
                  </a:lnTo>
                  <a:cubicBezTo>
                    <a:pt x="103378" y="155702"/>
                    <a:pt x="103886" y="154559"/>
                    <a:pt x="104394" y="153289"/>
                  </a:cubicBezTo>
                  <a:lnTo>
                    <a:pt x="104140" y="153797"/>
                  </a:lnTo>
                  <a:lnTo>
                    <a:pt x="107569" y="145923"/>
                  </a:lnTo>
                  <a:cubicBezTo>
                    <a:pt x="112268" y="135763"/>
                    <a:pt x="115697" y="128905"/>
                    <a:pt x="119253" y="122047"/>
                  </a:cubicBezTo>
                  <a:lnTo>
                    <a:pt x="145796" y="77978"/>
                  </a:lnTo>
                  <a:cubicBezTo>
                    <a:pt x="148717" y="73787"/>
                    <a:pt x="151638" y="69596"/>
                    <a:pt x="154813" y="65532"/>
                  </a:cubicBezTo>
                  <a:lnTo>
                    <a:pt x="156210" y="63754"/>
                  </a:lnTo>
                  <a:lnTo>
                    <a:pt x="157607" y="61976"/>
                  </a:lnTo>
                  <a:lnTo>
                    <a:pt x="161036" y="57785"/>
                  </a:lnTo>
                  <a:cubicBezTo>
                    <a:pt x="169799" y="47244"/>
                    <a:pt x="177292" y="38862"/>
                    <a:pt x="185293" y="30861"/>
                  </a:cubicBezTo>
                  <a:cubicBezTo>
                    <a:pt x="192024" y="24130"/>
                    <a:pt x="192532" y="11684"/>
                    <a:pt x="185293" y="5080"/>
                  </a:cubicBezTo>
                  <a:cubicBezTo>
                    <a:pt x="181483" y="1778"/>
                    <a:pt x="176784" y="0"/>
                    <a:pt x="172085" y="0"/>
                  </a:cubicBezTo>
                  <a:close/>
                </a:path>
              </a:pathLst>
            </a:custGeom>
            <a:solidFill>
              <a:srgbClr val="FFFEFE"/>
            </a:solidFill>
          </p:spPr>
        </p:sp>
      </p:grpSp>
      <p:sp>
        <p:nvSpPr>
          <p:cNvPr name="TextBox 24" id="24"/>
          <p:cNvSpPr txBox="true"/>
          <p:nvPr/>
        </p:nvSpPr>
        <p:spPr>
          <a:xfrm rot="0">
            <a:off x="9692851" y="6928085"/>
            <a:ext cx="6358224" cy="1428750"/>
          </a:xfrm>
          <a:prstGeom prst="rect">
            <a:avLst/>
          </a:prstGeom>
        </p:spPr>
        <p:txBody>
          <a:bodyPr anchor="t" rtlCol="false" tIns="0" lIns="0" bIns="0" rIns="0">
            <a:spAutoFit/>
          </a:bodyPr>
          <a:lstStyle/>
          <a:p>
            <a:pPr algn="l">
              <a:lnSpc>
                <a:spcPts val="3824"/>
              </a:lnSpc>
            </a:pPr>
            <a:r>
              <a:rPr lang="en-US" sz="3187">
                <a:solidFill>
                  <a:srgbClr val="FFFEFE"/>
                </a:solidFill>
                <a:latin typeface="Baloo Thambi 2"/>
                <a:ea typeface="Baloo Thambi 2"/>
                <a:cs typeface="Baloo Thambi 2"/>
                <a:sym typeface="Baloo Thambi 2"/>
              </a:rPr>
              <a:t>Iemand di</a:t>
            </a:r>
            <a:r>
              <a:rPr lang="en-US" sz="3187">
                <a:solidFill>
                  <a:srgbClr val="FFFEFE"/>
                </a:solidFill>
                <a:latin typeface="Baloo Thambi 2"/>
                <a:ea typeface="Baloo Thambi 2"/>
                <a:cs typeface="Baloo Thambi 2"/>
                <a:sym typeface="Baloo Thambi 2"/>
              </a:rPr>
              <a:t>e alt</a:t>
            </a:r>
            <a:r>
              <a:rPr lang="en-US" sz="3187">
                <a:solidFill>
                  <a:srgbClr val="FFFEFE"/>
                </a:solidFill>
                <a:latin typeface="Baloo Thambi 2"/>
                <a:ea typeface="Baloo Thambi 2"/>
                <a:cs typeface="Baloo Thambi 2"/>
                <a:sym typeface="Baloo Thambi 2"/>
              </a:rPr>
              <a:t>ijd </a:t>
            </a:r>
            <a:r>
              <a:rPr lang="en-US" sz="3187">
                <a:solidFill>
                  <a:srgbClr val="FFFEFE"/>
                </a:solidFill>
                <a:latin typeface="Baloo Thambi 2"/>
                <a:ea typeface="Baloo Thambi 2"/>
                <a:cs typeface="Baloo Thambi 2"/>
                <a:sym typeface="Baloo Thambi 2"/>
              </a:rPr>
              <a:t>een f</a:t>
            </a:r>
            <a:r>
              <a:rPr lang="en-US" sz="3187">
                <a:solidFill>
                  <a:srgbClr val="FFFEFE"/>
                </a:solidFill>
                <a:latin typeface="Baloo Thambi 2"/>
                <a:ea typeface="Baloo Thambi 2"/>
                <a:cs typeface="Baloo Thambi 2"/>
                <a:sym typeface="Baloo Thambi 2"/>
              </a:rPr>
              <a:t>amilielid of vr</a:t>
            </a:r>
            <a:r>
              <a:rPr lang="en-US" sz="3187">
                <a:solidFill>
                  <a:srgbClr val="FFFEFE"/>
                </a:solidFill>
                <a:latin typeface="Baloo Thambi 2"/>
                <a:ea typeface="Baloo Thambi 2"/>
                <a:cs typeface="Baloo Thambi 2"/>
                <a:sym typeface="Baloo Thambi 2"/>
              </a:rPr>
              <a:t>i</a:t>
            </a:r>
            <a:r>
              <a:rPr lang="en-US" sz="3187">
                <a:solidFill>
                  <a:srgbClr val="FFFEFE"/>
                </a:solidFill>
                <a:latin typeface="Baloo Thambi 2"/>
                <a:ea typeface="Baloo Thambi 2"/>
                <a:cs typeface="Baloo Thambi 2"/>
                <a:sym typeface="Baloo Thambi 2"/>
              </a:rPr>
              <a:t>end me</a:t>
            </a:r>
            <a:r>
              <a:rPr lang="en-US" sz="3187">
                <a:solidFill>
                  <a:srgbClr val="FFFEFE"/>
                </a:solidFill>
                <a:latin typeface="Baloo Thambi 2"/>
                <a:ea typeface="Baloo Thambi 2"/>
                <a:cs typeface="Baloo Thambi 2"/>
                <a:sym typeface="Baloo Thambi 2"/>
              </a:rPr>
              <a:t>eneemt</a:t>
            </a:r>
            <a:r>
              <a:rPr lang="en-US" sz="3187">
                <a:solidFill>
                  <a:srgbClr val="FFFEFE"/>
                </a:solidFill>
                <a:latin typeface="Baloo Thambi 2"/>
                <a:ea typeface="Baloo Thambi 2"/>
                <a:cs typeface="Baloo Thambi 2"/>
                <a:sym typeface="Baloo Thambi 2"/>
              </a:rPr>
              <a:t> die dan het woord doet; en zelf zwijgt </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9F457D"/>
        </a:solidFill>
      </p:bgPr>
    </p:bg>
    <p:spTree>
      <p:nvGrpSpPr>
        <p:cNvPr id="1" name=""/>
        <p:cNvGrpSpPr/>
        <p:nvPr/>
      </p:nvGrpSpPr>
      <p:grpSpPr>
        <a:xfrm>
          <a:off x="0" y="0"/>
          <a:ext cx="0" cy="0"/>
          <a:chOff x="0" y="0"/>
          <a:chExt cx="0" cy="0"/>
        </a:xfrm>
      </p:grpSpPr>
      <p:sp>
        <p:nvSpPr>
          <p:cNvPr name="Freeform 2" id="2"/>
          <p:cNvSpPr/>
          <p:nvPr/>
        </p:nvSpPr>
        <p:spPr>
          <a:xfrm flipH="false" flipV="false" rot="0">
            <a:off x="8326635" y="8845777"/>
            <a:ext cx="1634730" cy="825047"/>
          </a:xfrm>
          <a:custGeom>
            <a:avLst/>
            <a:gdLst/>
            <a:ahLst/>
            <a:cxnLst/>
            <a:rect r="r" b="b" t="t" l="l"/>
            <a:pathLst>
              <a:path h="825047" w="1634730">
                <a:moveTo>
                  <a:pt x="0" y="0"/>
                </a:moveTo>
                <a:lnTo>
                  <a:pt x="1634730" y="0"/>
                </a:lnTo>
                <a:lnTo>
                  <a:pt x="1634730" y="825046"/>
                </a:lnTo>
                <a:lnTo>
                  <a:pt x="0" y="825046"/>
                </a:lnTo>
                <a:lnTo>
                  <a:pt x="0" y="0"/>
                </a:lnTo>
                <a:close/>
              </a:path>
            </a:pathLst>
          </a:custGeom>
          <a:blipFill>
            <a:blip r:embed="rId3"/>
            <a:stretch>
              <a:fillRect l="0" t="0" r="0" b="0"/>
            </a:stretch>
          </a:blipFill>
        </p:spPr>
      </p:sp>
      <p:sp>
        <p:nvSpPr>
          <p:cNvPr name="AutoShape 3" id="3"/>
          <p:cNvSpPr/>
          <p:nvPr/>
        </p:nvSpPr>
        <p:spPr>
          <a:xfrm>
            <a:off x="0" y="5143500"/>
            <a:ext cx="9853525" cy="0"/>
          </a:xfrm>
          <a:prstGeom prst="line">
            <a:avLst/>
          </a:prstGeom>
          <a:ln cap="flat" w="95250">
            <a:solidFill>
              <a:srgbClr val="FFFFFF"/>
            </a:solidFill>
            <a:prstDash val="sysDot"/>
            <a:headEnd type="none" len="sm" w="sm"/>
            <a:tailEnd type="none" len="sm" w="sm"/>
          </a:ln>
        </p:spPr>
      </p:sp>
      <p:grpSp>
        <p:nvGrpSpPr>
          <p:cNvPr name="Group 4" id="4"/>
          <p:cNvGrpSpPr/>
          <p:nvPr/>
        </p:nvGrpSpPr>
        <p:grpSpPr>
          <a:xfrm rot="0">
            <a:off x="1738225" y="2447472"/>
            <a:ext cx="5392055" cy="5392055"/>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73226" y="0"/>
                  </a:moveTo>
                  <a:lnTo>
                    <a:pt x="739574" y="0"/>
                  </a:lnTo>
                  <a:cubicBezTo>
                    <a:pt x="780016" y="0"/>
                    <a:pt x="812800" y="32784"/>
                    <a:pt x="812800" y="73226"/>
                  </a:cubicBezTo>
                  <a:lnTo>
                    <a:pt x="812800" y="739574"/>
                  </a:lnTo>
                  <a:cubicBezTo>
                    <a:pt x="812800" y="780016"/>
                    <a:pt x="780016" y="812800"/>
                    <a:pt x="739574" y="812800"/>
                  </a:cubicBezTo>
                  <a:lnTo>
                    <a:pt x="73226" y="812800"/>
                  </a:lnTo>
                  <a:cubicBezTo>
                    <a:pt x="32784" y="812800"/>
                    <a:pt x="0" y="780016"/>
                    <a:pt x="0" y="739574"/>
                  </a:cubicBezTo>
                  <a:lnTo>
                    <a:pt x="0" y="73226"/>
                  </a:lnTo>
                  <a:cubicBezTo>
                    <a:pt x="0" y="32784"/>
                    <a:pt x="32784" y="0"/>
                    <a:pt x="73226" y="0"/>
                  </a:cubicBezTo>
                  <a:close/>
                </a:path>
              </a:pathLst>
            </a:custGeom>
            <a:solidFill>
              <a:srgbClr val="574499"/>
            </a:solidFill>
          </p:spPr>
        </p:sp>
        <p:sp>
          <p:nvSpPr>
            <p:cNvPr name="TextBox 6" id="6"/>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TextBox 7" id="7"/>
          <p:cNvSpPr txBox="true"/>
          <p:nvPr/>
        </p:nvSpPr>
        <p:spPr>
          <a:xfrm rot="0">
            <a:off x="2125568" y="4534858"/>
            <a:ext cx="4617369" cy="974769"/>
          </a:xfrm>
          <a:prstGeom prst="rect">
            <a:avLst/>
          </a:prstGeom>
        </p:spPr>
        <p:txBody>
          <a:bodyPr anchor="t" rtlCol="false" tIns="0" lIns="0" bIns="0" rIns="0">
            <a:spAutoFit/>
          </a:bodyPr>
          <a:lstStyle/>
          <a:p>
            <a:pPr algn="ctr">
              <a:lnSpc>
                <a:spcPts val="7637"/>
              </a:lnSpc>
            </a:pPr>
            <a:r>
              <a:rPr lang="en-US" b="true" sz="6364">
                <a:solidFill>
                  <a:srgbClr val="FFFEFE"/>
                </a:solidFill>
                <a:latin typeface="Baloo Thambi 2 Bold"/>
                <a:ea typeface="Baloo Thambi 2 Bold"/>
                <a:cs typeface="Baloo Thambi 2 Bold"/>
                <a:sym typeface="Baloo Thambi 2 Bold"/>
              </a:rPr>
              <a:t>Toegang</a:t>
            </a:r>
          </a:p>
        </p:txBody>
      </p:sp>
      <p:sp>
        <p:nvSpPr>
          <p:cNvPr name="TextBox 8" id="8"/>
          <p:cNvSpPr txBox="true"/>
          <p:nvPr/>
        </p:nvSpPr>
        <p:spPr>
          <a:xfrm rot="0">
            <a:off x="9961365" y="4177755"/>
            <a:ext cx="6629227" cy="1698501"/>
          </a:xfrm>
          <a:prstGeom prst="rect">
            <a:avLst/>
          </a:prstGeom>
        </p:spPr>
        <p:txBody>
          <a:bodyPr anchor="t" rtlCol="false" tIns="0" lIns="0" bIns="0" rIns="0">
            <a:spAutoFit/>
          </a:bodyPr>
          <a:lstStyle/>
          <a:p>
            <a:pPr algn="ctr">
              <a:lnSpc>
                <a:spcPts val="6718"/>
              </a:lnSpc>
            </a:pPr>
            <a:r>
              <a:rPr lang="en-US" b="true" sz="5598">
                <a:solidFill>
                  <a:srgbClr val="FFFEFE"/>
                </a:solidFill>
                <a:latin typeface="Baloo Thambi 2 Semi-Bold"/>
                <a:ea typeface="Baloo Thambi 2 Semi-Bold"/>
                <a:cs typeface="Baloo Thambi 2 Semi-Bold"/>
                <a:sym typeface="Baloo Thambi 2 Semi-Bold"/>
              </a:rPr>
              <a:t>Een eigen apparaat is essentieel</a:t>
            </a:r>
          </a:p>
        </p:txBody>
      </p:sp>
      <p:sp>
        <p:nvSpPr>
          <p:cNvPr name="TextBox 9" id="9"/>
          <p:cNvSpPr txBox="true"/>
          <p:nvPr/>
        </p:nvSpPr>
        <p:spPr>
          <a:xfrm rot="0">
            <a:off x="4191723" y="1491188"/>
            <a:ext cx="328761" cy="742950"/>
          </a:xfrm>
          <a:prstGeom prst="rect">
            <a:avLst/>
          </a:prstGeom>
        </p:spPr>
        <p:txBody>
          <a:bodyPr anchor="t" rtlCol="false" tIns="0" lIns="0" bIns="0" rIns="0">
            <a:spAutoFit/>
          </a:bodyPr>
          <a:lstStyle/>
          <a:p>
            <a:pPr algn="ctr">
              <a:lnSpc>
                <a:spcPts val="5984"/>
              </a:lnSpc>
              <a:spcBef>
                <a:spcPct val="0"/>
              </a:spcBef>
            </a:pPr>
            <a:r>
              <a:rPr lang="en-US" b="true" sz="4987">
                <a:solidFill>
                  <a:srgbClr val="FFFFFF"/>
                </a:solidFill>
                <a:latin typeface="Baloo Thambi 2 Bold"/>
                <a:ea typeface="Baloo Thambi 2 Bold"/>
                <a:cs typeface="Baloo Thambi 2 Bold"/>
                <a:sym typeface="Baloo Thambi 2 Bold"/>
              </a:rPr>
              <a:t>2</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9F457D"/>
        </a:solidFill>
      </p:bgPr>
    </p:bg>
    <p:spTree>
      <p:nvGrpSpPr>
        <p:cNvPr id="1" name=""/>
        <p:cNvGrpSpPr/>
        <p:nvPr/>
      </p:nvGrpSpPr>
      <p:grpSpPr>
        <a:xfrm>
          <a:off x="0" y="0"/>
          <a:ext cx="0" cy="0"/>
          <a:chOff x="0" y="0"/>
          <a:chExt cx="0" cy="0"/>
        </a:xfrm>
      </p:grpSpPr>
      <p:sp>
        <p:nvSpPr>
          <p:cNvPr name="Freeform 2" id="2"/>
          <p:cNvSpPr/>
          <p:nvPr/>
        </p:nvSpPr>
        <p:spPr>
          <a:xfrm flipH="false" flipV="false" rot="0">
            <a:off x="8326635" y="8845777"/>
            <a:ext cx="1634730" cy="825047"/>
          </a:xfrm>
          <a:custGeom>
            <a:avLst/>
            <a:gdLst/>
            <a:ahLst/>
            <a:cxnLst/>
            <a:rect r="r" b="b" t="t" l="l"/>
            <a:pathLst>
              <a:path h="825047" w="1634730">
                <a:moveTo>
                  <a:pt x="0" y="0"/>
                </a:moveTo>
                <a:lnTo>
                  <a:pt x="1634730" y="0"/>
                </a:lnTo>
                <a:lnTo>
                  <a:pt x="1634730" y="825046"/>
                </a:lnTo>
                <a:lnTo>
                  <a:pt x="0" y="825046"/>
                </a:lnTo>
                <a:lnTo>
                  <a:pt x="0" y="0"/>
                </a:lnTo>
                <a:close/>
              </a:path>
            </a:pathLst>
          </a:custGeom>
          <a:blipFill>
            <a:blip r:embed="rId3"/>
            <a:stretch>
              <a:fillRect l="0" t="0" r="0" b="0"/>
            </a:stretch>
          </a:blipFill>
        </p:spPr>
      </p:sp>
      <p:sp>
        <p:nvSpPr>
          <p:cNvPr name="AutoShape 3" id="3"/>
          <p:cNvSpPr/>
          <p:nvPr/>
        </p:nvSpPr>
        <p:spPr>
          <a:xfrm>
            <a:off x="0" y="5143500"/>
            <a:ext cx="9853525" cy="0"/>
          </a:xfrm>
          <a:prstGeom prst="line">
            <a:avLst/>
          </a:prstGeom>
          <a:ln cap="flat" w="95250">
            <a:solidFill>
              <a:srgbClr val="FFFFFF"/>
            </a:solidFill>
            <a:prstDash val="sysDot"/>
            <a:headEnd type="none" len="sm" w="sm"/>
            <a:tailEnd type="none" len="sm" w="sm"/>
          </a:ln>
        </p:spPr>
      </p:sp>
      <p:grpSp>
        <p:nvGrpSpPr>
          <p:cNvPr name="Group 4" id="4"/>
          <p:cNvGrpSpPr/>
          <p:nvPr/>
        </p:nvGrpSpPr>
        <p:grpSpPr>
          <a:xfrm rot="0">
            <a:off x="1738225" y="2447472"/>
            <a:ext cx="5392055" cy="5392055"/>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73226" y="0"/>
                  </a:moveTo>
                  <a:lnTo>
                    <a:pt x="739574" y="0"/>
                  </a:lnTo>
                  <a:cubicBezTo>
                    <a:pt x="780016" y="0"/>
                    <a:pt x="812800" y="32784"/>
                    <a:pt x="812800" y="73226"/>
                  </a:cubicBezTo>
                  <a:lnTo>
                    <a:pt x="812800" y="739574"/>
                  </a:lnTo>
                  <a:cubicBezTo>
                    <a:pt x="812800" y="780016"/>
                    <a:pt x="780016" y="812800"/>
                    <a:pt x="739574" y="812800"/>
                  </a:cubicBezTo>
                  <a:lnTo>
                    <a:pt x="73226" y="812800"/>
                  </a:lnTo>
                  <a:cubicBezTo>
                    <a:pt x="32784" y="812800"/>
                    <a:pt x="0" y="780016"/>
                    <a:pt x="0" y="739574"/>
                  </a:cubicBezTo>
                  <a:lnTo>
                    <a:pt x="0" y="73226"/>
                  </a:lnTo>
                  <a:cubicBezTo>
                    <a:pt x="0" y="32784"/>
                    <a:pt x="32784" y="0"/>
                    <a:pt x="73226" y="0"/>
                  </a:cubicBezTo>
                  <a:close/>
                </a:path>
              </a:pathLst>
            </a:custGeom>
            <a:solidFill>
              <a:srgbClr val="574499"/>
            </a:solidFill>
          </p:spPr>
        </p:sp>
        <p:sp>
          <p:nvSpPr>
            <p:cNvPr name="TextBox 6" id="6"/>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TextBox 7" id="7"/>
          <p:cNvSpPr txBox="true"/>
          <p:nvPr/>
        </p:nvSpPr>
        <p:spPr>
          <a:xfrm rot="0">
            <a:off x="2125568" y="4286250"/>
            <a:ext cx="4617369" cy="1714500"/>
          </a:xfrm>
          <a:prstGeom prst="rect">
            <a:avLst/>
          </a:prstGeom>
        </p:spPr>
        <p:txBody>
          <a:bodyPr anchor="t" rtlCol="false" tIns="0" lIns="0" bIns="0" rIns="0">
            <a:spAutoFit/>
          </a:bodyPr>
          <a:lstStyle/>
          <a:p>
            <a:pPr algn="ctr">
              <a:lnSpc>
                <a:spcPts val="6797"/>
              </a:lnSpc>
            </a:pPr>
            <a:r>
              <a:rPr lang="en-US" b="true" sz="5664">
                <a:solidFill>
                  <a:srgbClr val="FFFEFE"/>
                </a:solidFill>
                <a:latin typeface="Baloo Thambi 2 Bold"/>
                <a:ea typeface="Baloo Thambi 2 Bold"/>
                <a:cs typeface="Baloo Thambi 2 Bold"/>
                <a:sym typeface="Baloo Thambi 2 Bold"/>
              </a:rPr>
              <a:t>Vaardigheden &amp; vertrouwen</a:t>
            </a:r>
          </a:p>
        </p:txBody>
      </p:sp>
      <p:sp>
        <p:nvSpPr>
          <p:cNvPr name="TextBox 8" id="8"/>
          <p:cNvSpPr txBox="true"/>
          <p:nvPr/>
        </p:nvSpPr>
        <p:spPr>
          <a:xfrm rot="0">
            <a:off x="9961365" y="3869625"/>
            <a:ext cx="6629227" cy="2547751"/>
          </a:xfrm>
          <a:prstGeom prst="rect">
            <a:avLst/>
          </a:prstGeom>
        </p:spPr>
        <p:txBody>
          <a:bodyPr anchor="t" rtlCol="false" tIns="0" lIns="0" bIns="0" rIns="0">
            <a:spAutoFit/>
          </a:bodyPr>
          <a:lstStyle/>
          <a:p>
            <a:pPr algn="ctr">
              <a:lnSpc>
                <a:spcPts val="6718"/>
              </a:lnSpc>
            </a:pPr>
            <a:r>
              <a:rPr lang="en-US" b="true" sz="5598">
                <a:solidFill>
                  <a:srgbClr val="FFFEFE"/>
                </a:solidFill>
                <a:latin typeface="Baloo Thambi 2 Semi-Bold"/>
                <a:ea typeface="Baloo Thambi 2 Semi-Bold"/>
                <a:cs typeface="Baloo Thambi 2 Semi-Bold"/>
                <a:sym typeface="Baloo Thambi 2 Semi-Bold"/>
              </a:rPr>
              <a:t>Iemand helpen om vaardigheden te ontwikkelen</a:t>
            </a:r>
          </a:p>
        </p:txBody>
      </p:sp>
      <p:sp>
        <p:nvSpPr>
          <p:cNvPr name="TextBox 9" id="9"/>
          <p:cNvSpPr txBox="true"/>
          <p:nvPr/>
        </p:nvSpPr>
        <p:spPr>
          <a:xfrm rot="0">
            <a:off x="4192616" y="1491188"/>
            <a:ext cx="326975" cy="742950"/>
          </a:xfrm>
          <a:prstGeom prst="rect">
            <a:avLst/>
          </a:prstGeom>
        </p:spPr>
        <p:txBody>
          <a:bodyPr anchor="t" rtlCol="false" tIns="0" lIns="0" bIns="0" rIns="0">
            <a:spAutoFit/>
          </a:bodyPr>
          <a:lstStyle/>
          <a:p>
            <a:pPr algn="ctr">
              <a:lnSpc>
                <a:spcPts val="5984"/>
              </a:lnSpc>
              <a:spcBef>
                <a:spcPct val="0"/>
              </a:spcBef>
            </a:pPr>
            <a:r>
              <a:rPr lang="en-US" b="true" sz="4987">
                <a:solidFill>
                  <a:srgbClr val="FFFFFF"/>
                </a:solidFill>
                <a:latin typeface="Baloo Thambi 2 Bold"/>
                <a:ea typeface="Baloo Thambi 2 Bold"/>
                <a:cs typeface="Baloo Thambi 2 Bold"/>
                <a:sym typeface="Baloo Thambi 2 Bold"/>
              </a:rPr>
              <a:t>3</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9F457D"/>
        </a:solidFill>
      </p:bgPr>
    </p:bg>
    <p:spTree>
      <p:nvGrpSpPr>
        <p:cNvPr id="1" name=""/>
        <p:cNvGrpSpPr/>
        <p:nvPr/>
      </p:nvGrpSpPr>
      <p:grpSpPr>
        <a:xfrm>
          <a:off x="0" y="0"/>
          <a:ext cx="0" cy="0"/>
          <a:chOff x="0" y="0"/>
          <a:chExt cx="0" cy="0"/>
        </a:xfrm>
      </p:grpSpPr>
      <p:sp>
        <p:nvSpPr>
          <p:cNvPr name="Freeform 2" id="2"/>
          <p:cNvSpPr/>
          <p:nvPr/>
        </p:nvSpPr>
        <p:spPr>
          <a:xfrm flipH="false" flipV="false" rot="0">
            <a:off x="8326635" y="8845777"/>
            <a:ext cx="1634730" cy="825047"/>
          </a:xfrm>
          <a:custGeom>
            <a:avLst/>
            <a:gdLst/>
            <a:ahLst/>
            <a:cxnLst/>
            <a:rect r="r" b="b" t="t" l="l"/>
            <a:pathLst>
              <a:path h="825047" w="1634730">
                <a:moveTo>
                  <a:pt x="0" y="0"/>
                </a:moveTo>
                <a:lnTo>
                  <a:pt x="1634730" y="0"/>
                </a:lnTo>
                <a:lnTo>
                  <a:pt x="1634730" y="825046"/>
                </a:lnTo>
                <a:lnTo>
                  <a:pt x="0" y="825046"/>
                </a:lnTo>
                <a:lnTo>
                  <a:pt x="0" y="0"/>
                </a:lnTo>
                <a:close/>
              </a:path>
            </a:pathLst>
          </a:custGeom>
          <a:blipFill>
            <a:blip r:embed="rId3"/>
            <a:stretch>
              <a:fillRect l="0" t="0" r="0" b="0"/>
            </a:stretch>
          </a:blipFill>
        </p:spPr>
      </p:sp>
      <p:sp>
        <p:nvSpPr>
          <p:cNvPr name="AutoShape 3" id="3"/>
          <p:cNvSpPr/>
          <p:nvPr/>
        </p:nvSpPr>
        <p:spPr>
          <a:xfrm>
            <a:off x="0" y="5143500"/>
            <a:ext cx="9853525" cy="0"/>
          </a:xfrm>
          <a:prstGeom prst="line">
            <a:avLst/>
          </a:prstGeom>
          <a:ln cap="flat" w="95250">
            <a:solidFill>
              <a:srgbClr val="FFFFFF"/>
            </a:solidFill>
            <a:prstDash val="sysDot"/>
            <a:headEnd type="none" len="sm" w="sm"/>
            <a:tailEnd type="none" len="sm" w="sm"/>
          </a:ln>
        </p:spPr>
      </p:sp>
      <p:grpSp>
        <p:nvGrpSpPr>
          <p:cNvPr name="Group 4" id="4"/>
          <p:cNvGrpSpPr/>
          <p:nvPr/>
        </p:nvGrpSpPr>
        <p:grpSpPr>
          <a:xfrm rot="0">
            <a:off x="1738225" y="2447472"/>
            <a:ext cx="5392055" cy="5392055"/>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73226" y="0"/>
                  </a:moveTo>
                  <a:lnTo>
                    <a:pt x="739574" y="0"/>
                  </a:lnTo>
                  <a:cubicBezTo>
                    <a:pt x="780016" y="0"/>
                    <a:pt x="812800" y="32784"/>
                    <a:pt x="812800" y="73226"/>
                  </a:cubicBezTo>
                  <a:lnTo>
                    <a:pt x="812800" y="739574"/>
                  </a:lnTo>
                  <a:cubicBezTo>
                    <a:pt x="812800" y="780016"/>
                    <a:pt x="780016" y="812800"/>
                    <a:pt x="739574" y="812800"/>
                  </a:cubicBezTo>
                  <a:lnTo>
                    <a:pt x="73226" y="812800"/>
                  </a:lnTo>
                  <a:cubicBezTo>
                    <a:pt x="32784" y="812800"/>
                    <a:pt x="0" y="780016"/>
                    <a:pt x="0" y="739574"/>
                  </a:cubicBezTo>
                  <a:lnTo>
                    <a:pt x="0" y="73226"/>
                  </a:lnTo>
                  <a:cubicBezTo>
                    <a:pt x="0" y="32784"/>
                    <a:pt x="32784" y="0"/>
                    <a:pt x="73226" y="0"/>
                  </a:cubicBezTo>
                  <a:close/>
                </a:path>
              </a:pathLst>
            </a:custGeom>
            <a:solidFill>
              <a:srgbClr val="574499"/>
            </a:solidFill>
          </p:spPr>
        </p:sp>
        <p:sp>
          <p:nvSpPr>
            <p:cNvPr name="TextBox 6" id="6"/>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TextBox 7" id="7"/>
          <p:cNvSpPr txBox="true"/>
          <p:nvPr/>
        </p:nvSpPr>
        <p:spPr>
          <a:xfrm rot="0">
            <a:off x="2125568" y="4286250"/>
            <a:ext cx="4617369" cy="1714500"/>
          </a:xfrm>
          <a:prstGeom prst="rect">
            <a:avLst/>
          </a:prstGeom>
        </p:spPr>
        <p:txBody>
          <a:bodyPr anchor="t" rtlCol="false" tIns="0" lIns="0" bIns="0" rIns="0">
            <a:spAutoFit/>
          </a:bodyPr>
          <a:lstStyle/>
          <a:p>
            <a:pPr algn="ctr">
              <a:lnSpc>
                <a:spcPts val="6797"/>
              </a:lnSpc>
            </a:pPr>
            <a:r>
              <a:rPr lang="en-US" b="true" sz="5664">
                <a:solidFill>
                  <a:srgbClr val="FFFEFE"/>
                </a:solidFill>
                <a:latin typeface="Baloo Thambi 2 Bold"/>
                <a:ea typeface="Baloo Thambi 2 Bold"/>
                <a:cs typeface="Baloo Thambi 2 Bold"/>
                <a:sym typeface="Baloo Thambi 2 Bold"/>
              </a:rPr>
              <a:t>Toegankelijk-heid</a:t>
            </a:r>
          </a:p>
        </p:txBody>
      </p:sp>
      <p:sp>
        <p:nvSpPr>
          <p:cNvPr name="TextBox 8" id="8"/>
          <p:cNvSpPr txBox="true"/>
          <p:nvPr/>
        </p:nvSpPr>
        <p:spPr>
          <a:xfrm rot="0">
            <a:off x="9961365" y="4286250"/>
            <a:ext cx="6629227" cy="1698501"/>
          </a:xfrm>
          <a:prstGeom prst="rect">
            <a:avLst/>
          </a:prstGeom>
        </p:spPr>
        <p:txBody>
          <a:bodyPr anchor="t" rtlCol="false" tIns="0" lIns="0" bIns="0" rIns="0">
            <a:spAutoFit/>
          </a:bodyPr>
          <a:lstStyle/>
          <a:p>
            <a:pPr algn="ctr">
              <a:lnSpc>
                <a:spcPts val="6718"/>
              </a:lnSpc>
            </a:pPr>
            <a:r>
              <a:rPr lang="en-US" b="true" sz="5598">
                <a:solidFill>
                  <a:srgbClr val="FFFEFE"/>
                </a:solidFill>
                <a:latin typeface="Baloo Thambi 2 Semi-Bold"/>
                <a:ea typeface="Baloo Thambi 2 Semi-Bold"/>
                <a:cs typeface="Baloo Thambi 2 Semi-Bold"/>
                <a:sym typeface="Baloo Thambi 2 Semi-Bold"/>
              </a:rPr>
              <a:t>Hoe toegankelijk is jullie organisatie?</a:t>
            </a:r>
          </a:p>
        </p:txBody>
      </p:sp>
      <p:sp>
        <p:nvSpPr>
          <p:cNvPr name="TextBox 9" id="9"/>
          <p:cNvSpPr txBox="true"/>
          <p:nvPr/>
        </p:nvSpPr>
        <p:spPr>
          <a:xfrm rot="0">
            <a:off x="4168581" y="1491188"/>
            <a:ext cx="375047" cy="742950"/>
          </a:xfrm>
          <a:prstGeom prst="rect">
            <a:avLst/>
          </a:prstGeom>
        </p:spPr>
        <p:txBody>
          <a:bodyPr anchor="t" rtlCol="false" tIns="0" lIns="0" bIns="0" rIns="0">
            <a:spAutoFit/>
          </a:bodyPr>
          <a:lstStyle/>
          <a:p>
            <a:pPr algn="ctr">
              <a:lnSpc>
                <a:spcPts val="5984"/>
              </a:lnSpc>
              <a:spcBef>
                <a:spcPct val="0"/>
              </a:spcBef>
            </a:pPr>
            <a:r>
              <a:rPr lang="en-US" b="true" sz="4987">
                <a:solidFill>
                  <a:srgbClr val="FFFFFF"/>
                </a:solidFill>
                <a:latin typeface="Baloo Thambi 2 Bold"/>
                <a:ea typeface="Baloo Thambi 2 Bold"/>
                <a:cs typeface="Baloo Thambi 2 Bold"/>
                <a:sym typeface="Baloo Thambi 2 Bold"/>
              </a:rPr>
              <a:t>4</a:t>
            </a:r>
          </a:p>
        </p:txBody>
      </p:sp>
    </p:spTree>
  </p:cSld>
  <p:clrMapOvr>
    <a:masterClrMapping/>
  </p:clrMapOvr>
</p:sld>
</file>

<file path=ppt/slides/slide18.xml><?xml version="1.0" encoding="utf-8"?>
<p:sld xmlns:p="http://schemas.openxmlformats.org/presentationml/2006/main" xmlns:a="http://schemas.openxmlformats.org/drawingml/2006/main">
  <p:cSld>
    <p:bg>
      <p:bgPr>
        <a:solidFill>
          <a:srgbClr val="574499"/>
        </a:solidFill>
      </p:bgPr>
    </p:bg>
    <p:spTree>
      <p:nvGrpSpPr>
        <p:cNvPr id="1" name=""/>
        <p:cNvGrpSpPr/>
        <p:nvPr/>
      </p:nvGrpSpPr>
      <p:grpSpPr>
        <a:xfrm>
          <a:off x="0" y="0"/>
          <a:ext cx="0" cy="0"/>
          <a:chOff x="0" y="0"/>
          <a:chExt cx="0" cy="0"/>
        </a:xfrm>
      </p:grpSpPr>
      <p:grpSp>
        <p:nvGrpSpPr>
          <p:cNvPr name="Group 2" id="2"/>
          <p:cNvGrpSpPr/>
          <p:nvPr/>
        </p:nvGrpSpPr>
        <p:grpSpPr>
          <a:xfrm rot="0">
            <a:off x="2103364" y="2712673"/>
            <a:ext cx="6687728" cy="2626845"/>
            <a:chOff x="0" y="0"/>
            <a:chExt cx="1648084" cy="647344"/>
          </a:xfrm>
        </p:grpSpPr>
        <p:sp>
          <p:nvSpPr>
            <p:cNvPr name="Freeform 3" id="3"/>
            <p:cNvSpPr/>
            <p:nvPr/>
          </p:nvSpPr>
          <p:spPr>
            <a:xfrm flipH="false" flipV="false" rot="0">
              <a:off x="0" y="0"/>
              <a:ext cx="1648084" cy="647344"/>
            </a:xfrm>
            <a:custGeom>
              <a:avLst/>
              <a:gdLst/>
              <a:ahLst/>
              <a:cxnLst/>
              <a:rect r="r" b="b" t="t" l="l"/>
              <a:pathLst>
                <a:path h="647344" w="1648084">
                  <a:moveTo>
                    <a:pt x="59039" y="0"/>
                  </a:moveTo>
                  <a:lnTo>
                    <a:pt x="1589045" y="0"/>
                  </a:lnTo>
                  <a:cubicBezTo>
                    <a:pt x="1621651" y="0"/>
                    <a:pt x="1648084" y="26433"/>
                    <a:pt x="1648084" y="59039"/>
                  </a:cubicBezTo>
                  <a:lnTo>
                    <a:pt x="1648084" y="588305"/>
                  </a:lnTo>
                  <a:cubicBezTo>
                    <a:pt x="1648084" y="603963"/>
                    <a:pt x="1641864" y="618980"/>
                    <a:pt x="1630792" y="630052"/>
                  </a:cubicBezTo>
                  <a:cubicBezTo>
                    <a:pt x="1619720" y="641124"/>
                    <a:pt x="1604703" y="647344"/>
                    <a:pt x="1589045" y="647344"/>
                  </a:cubicBezTo>
                  <a:lnTo>
                    <a:pt x="59039" y="647344"/>
                  </a:lnTo>
                  <a:cubicBezTo>
                    <a:pt x="26433" y="647344"/>
                    <a:pt x="0" y="620911"/>
                    <a:pt x="0" y="588305"/>
                  </a:cubicBezTo>
                  <a:lnTo>
                    <a:pt x="0" y="59039"/>
                  </a:lnTo>
                  <a:cubicBezTo>
                    <a:pt x="0" y="43381"/>
                    <a:pt x="6220" y="28364"/>
                    <a:pt x="17292" y="17292"/>
                  </a:cubicBezTo>
                  <a:cubicBezTo>
                    <a:pt x="28364" y="6220"/>
                    <a:pt x="43381" y="0"/>
                    <a:pt x="59039" y="0"/>
                  </a:cubicBezTo>
                  <a:close/>
                </a:path>
              </a:pathLst>
            </a:custGeom>
            <a:solidFill>
              <a:srgbClr val="9F457D"/>
            </a:solidFill>
          </p:spPr>
        </p:sp>
        <p:sp>
          <p:nvSpPr>
            <p:cNvPr name="TextBox 4" id="4"/>
            <p:cNvSpPr txBox="true"/>
            <p:nvPr/>
          </p:nvSpPr>
          <p:spPr>
            <a:xfrm>
              <a:off x="0" y="-38100"/>
              <a:ext cx="1648084" cy="685444"/>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9496908" y="2712673"/>
            <a:ext cx="6687728" cy="2626845"/>
            <a:chOff x="0" y="0"/>
            <a:chExt cx="1648084" cy="647344"/>
          </a:xfrm>
        </p:grpSpPr>
        <p:sp>
          <p:nvSpPr>
            <p:cNvPr name="Freeform 6" id="6"/>
            <p:cNvSpPr/>
            <p:nvPr/>
          </p:nvSpPr>
          <p:spPr>
            <a:xfrm flipH="false" flipV="false" rot="0">
              <a:off x="0" y="0"/>
              <a:ext cx="1648084" cy="647344"/>
            </a:xfrm>
            <a:custGeom>
              <a:avLst/>
              <a:gdLst/>
              <a:ahLst/>
              <a:cxnLst/>
              <a:rect r="r" b="b" t="t" l="l"/>
              <a:pathLst>
                <a:path h="647344" w="1648084">
                  <a:moveTo>
                    <a:pt x="59039" y="0"/>
                  </a:moveTo>
                  <a:lnTo>
                    <a:pt x="1589045" y="0"/>
                  </a:lnTo>
                  <a:cubicBezTo>
                    <a:pt x="1621651" y="0"/>
                    <a:pt x="1648084" y="26433"/>
                    <a:pt x="1648084" y="59039"/>
                  </a:cubicBezTo>
                  <a:lnTo>
                    <a:pt x="1648084" y="588305"/>
                  </a:lnTo>
                  <a:cubicBezTo>
                    <a:pt x="1648084" y="603963"/>
                    <a:pt x="1641864" y="618980"/>
                    <a:pt x="1630792" y="630052"/>
                  </a:cubicBezTo>
                  <a:cubicBezTo>
                    <a:pt x="1619720" y="641124"/>
                    <a:pt x="1604703" y="647344"/>
                    <a:pt x="1589045" y="647344"/>
                  </a:cubicBezTo>
                  <a:lnTo>
                    <a:pt x="59039" y="647344"/>
                  </a:lnTo>
                  <a:cubicBezTo>
                    <a:pt x="26433" y="647344"/>
                    <a:pt x="0" y="620911"/>
                    <a:pt x="0" y="588305"/>
                  </a:cubicBezTo>
                  <a:lnTo>
                    <a:pt x="0" y="59039"/>
                  </a:lnTo>
                  <a:cubicBezTo>
                    <a:pt x="0" y="43381"/>
                    <a:pt x="6220" y="28364"/>
                    <a:pt x="17292" y="17292"/>
                  </a:cubicBezTo>
                  <a:cubicBezTo>
                    <a:pt x="28364" y="6220"/>
                    <a:pt x="43381" y="0"/>
                    <a:pt x="59039" y="0"/>
                  </a:cubicBezTo>
                  <a:close/>
                </a:path>
              </a:pathLst>
            </a:custGeom>
            <a:solidFill>
              <a:srgbClr val="9F457D"/>
            </a:solidFill>
          </p:spPr>
        </p:sp>
        <p:sp>
          <p:nvSpPr>
            <p:cNvPr name="TextBox 7" id="7"/>
            <p:cNvSpPr txBox="true"/>
            <p:nvPr/>
          </p:nvSpPr>
          <p:spPr>
            <a:xfrm>
              <a:off x="0" y="-38100"/>
              <a:ext cx="1648084" cy="685444"/>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2103364" y="6025318"/>
            <a:ext cx="6687728" cy="2626845"/>
            <a:chOff x="0" y="0"/>
            <a:chExt cx="1648084" cy="647344"/>
          </a:xfrm>
        </p:grpSpPr>
        <p:sp>
          <p:nvSpPr>
            <p:cNvPr name="Freeform 9" id="9"/>
            <p:cNvSpPr/>
            <p:nvPr/>
          </p:nvSpPr>
          <p:spPr>
            <a:xfrm flipH="false" flipV="false" rot="0">
              <a:off x="0" y="0"/>
              <a:ext cx="1648084" cy="647344"/>
            </a:xfrm>
            <a:custGeom>
              <a:avLst/>
              <a:gdLst/>
              <a:ahLst/>
              <a:cxnLst/>
              <a:rect r="r" b="b" t="t" l="l"/>
              <a:pathLst>
                <a:path h="647344" w="1648084">
                  <a:moveTo>
                    <a:pt x="59039" y="0"/>
                  </a:moveTo>
                  <a:lnTo>
                    <a:pt x="1589045" y="0"/>
                  </a:lnTo>
                  <a:cubicBezTo>
                    <a:pt x="1621651" y="0"/>
                    <a:pt x="1648084" y="26433"/>
                    <a:pt x="1648084" y="59039"/>
                  </a:cubicBezTo>
                  <a:lnTo>
                    <a:pt x="1648084" y="588305"/>
                  </a:lnTo>
                  <a:cubicBezTo>
                    <a:pt x="1648084" y="603963"/>
                    <a:pt x="1641864" y="618980"/>
                    <a:pt x="1630792" y="630052"/>
                  </a:cubicBezTo>
                  <a:cubicBezTo>
                    <a:pt x="1619720" y="641124"/>
                    <a:pt x="1604703" y="647344"/>
                    <a:pt x="1589045" y="647344"/>
                  </a:cubicBezTo>
                  <a:lnTo>
                    <a:pt x="59039" y="647344"/>
                  </a:lnTo>
                  <a:cubicBezTo>
                    <a:pt x="26433" y="647344"/>
                    <a:pt x="0" y="620911"/>
                    <a:pt x="0" y="588305"/>
                  </a:cubicBezTo>
                  <a:lnTo>
                    <a:pt x="0" y="59039"/>
                  </a:lnTo>
                  <a:cubicBezTo>
                    <a:pt x="0" y="43381"/>
                    <a:pt x="6220" y="28364"/>
                    <a:pt x="17292" y="17292"/>
                  </a:cubicBezTo>
                  <a:cubicBezTo>
                    <a:pt x="28364" y="6220"/>
                    <a:pt x="43381" y="0"/>
                    <a:pt x="59039" y="0"/>
                  </a:cubicBezTo>
                  <a:close/>
                </a:path>
              </a:pathLst>
            </a:custGeom>
            <a:solidFill>
              <a:srgbClr val="9F457D"/>
            </a:solidFill>
          </p:spPr>
        </p:sp>
        <p:sp>
          <p:nvSpPr>
            <p:cNvPr name="TextBox 10" id="10"/>
            <p:cNvSpPr txBox="true"/>
            <p:nvPr/>
          </p:nvSpPr>
          <p:spPr>
            <a:xfrm>
              <a:off x="0" y="-38100"/>
              <a:ext cx="1648084" cy="685444"/>
            </a:xfrm>
            <a:prstGeom prst="rect">
              <a:avLst/>
            </a:prstGeom>
          </p:spPr>
          <p:txBody>
            <a:bodyPr anchor="ctr" rtlCol="false" tIns="50800" lIns="50800" bIns="50800" rIns="50800"/>
            <a:lstStyle/>
            <a:p>
              <a:pPr algn="ctr">
                <a:lnSpc>
                  <a:spcPts val="2659"/>
                </a:lnSpc>
                <a:spcBef>
                  <a:spcPct val="0"/>
                </a:spcBef>
              </a:pPr>
            </a:p>
          </p:txBody>
        </p:sp>
      </p:grpSp>
      <p:sp>
        <p:nvSpPr>
          <p:cNvPr name="TextBox 11" id="11"/>
          <p:cNvSpPr txBox="true"/>
          <p:nvPr/>
        </p:nvSpPr>
        <p:spPr>
          <a:xfrm rot="0">
            <a:off x="4068896" y="1028700"/>
            <a:ext cx="10150208" cy="952500"/>
          </a:xfrm>
          <a:prstGeom prst="rect">
            <a:avLst/>
          </a:prstGeom>
        </p:spPr>
        <p:txBody>
          <a:bodyPr anchor="t" rtlCol="false" tIns="0" lIns="0" bIns="0" rIns="0">
            <a:spAutoFit/>
          </a:bodyPr>
          <a:lstStyle/>
          <a:p>
            <a:pPr algn="ctr">
              <a:lnSpc>
                <a:spcPts val="7559"/>
              </a:lnSpc>
            </a:pPr>
            <a:r>
              <a:rPr lang="en-US" b="true" sz="6299">
                <a:solidFill>
                  <a:srgbClr val="FFFEFE"/>
                </a:solidFill>
                <a:latin typeface="Baloo Thambi 2 Semi-Bold"/>
                <a:ea typeface="Baloo Thambi 2 Semi-Bold"/>
                <a:cs typeface="Baloo Thambi 2 Semi-Bold"/>
                <a:sym typeface="Baloo Thambi 2 Semi-Bold"/>
              </a:rPr>
              <a:t>Wat kun je morgen al doen?</a:t>
            </a:r>
          </a:p>
        </p:txBody>
      </p:sp>
      <p:sp>
        <p:nvSpPr>
          <p:cNvPr name="TextBox 12" id="12"/>
          <p:cNvSpPr txBox="true"/>
          <p:nvPr/>
        </p:nvSpPr>
        <p:spPr>
          <a:xfrm rot="0">
            <a:off x="2318866" y="2978078"/>
            <a:ext cx="2368977" cy="518676"/>
          </a:xfrm>
          <a:prstGeom prst="rect">
            <a:avLst/>
          </a:prstGeom>
        </p:spPr>
        <p:txBody>
          <a:bodyPr anchor="t" rtlCol="false" tIns="0" lIns="0" bIns="0" rIns="0">
            <a:spAutoFit/>
          </a:bodyPr>
          <a:lstStyle/>
          <a:p>
            <a:pPr algn="l">
              <a:lnSpc>
                <a:spcPts val="4053"/>
              </a:lnSpc>
            </a:pPr>
            <a:r>
              <a:rPr lang="en-US" b="true" sz="3406">
                <a:solidFill>
                  <a:srgbClr val="FFFEFE"/>
                </a:solidFill>
                <a:latin typeface="Baloo Thambi 2 Bold"/>
                <a:ea typeface="Baloo Thambi 2 Bold"/>
                <a:cs typeface="Baloo Thambi 2 Bold"/>
                <a:sym typeface="Baloo Thambi 2 Bold"/>
              </a:rPr>
              <a:t>Motivatie</a:t>
            </a:r>
          </a:p>
        </p:txBody>
      </p:sp>
      <p:sp>
        <p:nvSpPr>
          <p:cNvPr name="TextBox 13" id="13"/>
          <p:cNvSpPr txBox="true"/>
          <p:nvPr/>
        </p:nvSpPr>
        <p:spPr>
          <a:xfrm rot="0">
            <a:off x="2318866" y="3608295"/>
            <a:ext cx="6256723" cy="1375519"/>
          </a:xfrm>
          <a:prstGeom prst="rect">
            <a:avLst/>
          </a:prstGeom>
        </p:spPr>
        <p:txBody>
          <a:bodyPr anchor="t" rtlCol="false" tIns="0" lIns="0" bIns="0" rIns="0">
            <a:spAutoFit/>
          </a:bodyPr>
          <a:lstStyle/>
          <a:p>
            <a:pPr algn="just">
              <a:lnSpc>
                <a:spcPts val="3672"/>
              </a:lnSpc>
            </a:pPr>
            <a:r>
              <a:rPr lang="en-US" sz="3085">
                <a:solidFill>
                  <a:srgbClr val="FFFEFE"/>
                </a:solidFill>
                <a:latin typeface="Baloo Thambi 2"/>
                <a:ea typeface="Baloo Thambi 2"/>
                <a:cs typeface="Baloo Thambi 2"/>
                <a:sym typeface="Baloo Thambi 2"/>
              </a:rPr>
              <a:t>Bespreek deze week met een collega welke signalen jullie herkennen bij mensen die digitaal vastlopen.</a:t>
            </a:r>
          </a:p>
        </p:txBody>
      </p:sp>
      <p:sp>
        <p:nvSpPr>
          <p:cNvPr name="TextBox 14" id="14"/>
          <p:cNvSpPr txBox="true"/>
          <p:nvPr/>
        </p:nvSpPr>
        <p:spPr>
          <a:xfrm rot="0">
            <a:off x="9712411" y="2978078"/>
            <a:ext cx="2387935" cy="518676"/>
          </a:xfrm>
          <a:prstGeom prst="rect">
            <a:avLst/>
          </a:prstGeom>
        </p:spPr>
        <p:txBody>
          <a:bodyPr anchor="t" rtlCol="false" tIns="0" lIns="0" bIns="0" rIns="0">
            <a:spAutoFit/>
          </a:bodyPr>
          <a:lstStyle/>
          <a:p>
            <a:pPr algn="l">
              <a:lnSpc>
                <a:spcPts val="4053"/>
              </a:lnSpc>
            </a:pPr>
            <a:r>
              <a:rPr lang="en-US" b="true" sz="3406">
                <a:solidFill>
                  <a:srgbClr val="FFFEFE"/>
                </a:solidFill>
                <a:latin typeface="Baloo Thambi 2 Bold"/>
                <a:ea typeface="Baloo Thambi 2 Bold"/>
                <a:cs typeface="Baloo Thambi 2 Bold"/>
                <a:sym typeface="Baloo Thambi 2 Bold"/>
              </a:rPr>
              <a:t>Toegang</a:t>
            </a:r>
          </a:p>
        </p:txBody>
      </p:sp>
      <p:sp>
        <p:nvSpPr>
          <p:cNvPr name="TextBox 15" id="15"/>
          <p:cNvSpPr txBox="true"/>
          <p:nvPr/>
        </p:nvSpPr>
        <p:spPr>
          <a:xfrm rot="0">
            <a:off x="9712411" y="3608295"/>
            <a:ext cx="6256723" cy="1375519"/>
          </a:xfrm>
          <a:prstGeom prst="rect">
            <a:avLst/>
          </a:prstGeom>
        </p:spPr>
        <p:txBody>
          <a:bodyPr anchor="t" rtlCol="false" tIns="0" lIns="0" bIns="0" rIns="0">
            <a:spAutoFit/>
          </a:bodyPr>
          <a:lstStyle/>
          <a:p>
            <a:pPr algn="just">
              <a:lnSpc>
                <a:spcPts val="3672"/>
              </a:lnSpc>
            </a:pPr>
            <a:r>
              <a:rPr lang="en-US" sz="3085">
                <a:solidFill>
                  <a:srgbClr val="FFFEFE"/>
                </a:solidFill>
                <a:latin typeface="Baloo Thambi 2"/>
                <a:ea typeface="Baloo Thambi 2"/>
                <a:cs typeface="Baloo Thambi 2"/>
                <a:sym typeface="Baloo Thambi 2"/>
              </a:rPr>
              <a:t>Check of jouw organisatie laptops of tablets kan aanvragen via Allemaal Digitaal. </a:t>
            </a:r>
          </a:p>
        </p:txBody>
      </p:sp>
      <p:sp>
        <p:nvSpPr>
          <p:cNvPr name="TextBox 16" id="16"/>
          <p:cNvSpPr txBox="true"/>
          <p:nvPr/>
        </p:nvSpPr>
        <p:spPr>
          <a:xfrm rot="0">
            <a:off x="2318866" y="6290723"/>
            <a:ext cx="2849775" cy="513315"/>
          </a:xfrm>
          <a:prstGeom prst="rect">
            <a:avLst/>
          </a:prstGeom>
        </p:spPr>
        <p:txBody>
          <a:bodyPr anchor="t" rtlCol="false" tIns="0" lIns="0" bIns="0" rIns="0">
            <a:spAutoFit/>
          </a:bodyPr>
          <a:lstStyle/>
          <a:p>
            <a:pPr algn="ctr">
              <a:lnSpc>
                <a:spcPts val="4053"/>
              </a:lnSpc>
            </a:pPr>
            <a:r>
              <a:rPr lang="en-US" b="true" sz="3406">
                <a:solidFill>
                  <a:srgbClr val="FFFEFE"/>
                </a:solidFill>
                <a:latin typeface="Baloo Thambi 2 Bold"/>
                <a:ea typeface="Baloo Thambi 2 Bold"/>
                <a:cs typeface="Baloo Thambi 2 Bold"/>
                <a:sym typeface="Baloo Thambi 2 Bold"/>
              </a:rPr>
              <a:t>Vaardigheden</a:t>
            </a:r>
          </a:p>
        </p:txBody>
      </p:sp>
      <p:sp>
        <p:nvSpPr>
          <p:cNvPr name="TextBox 17" id="17"/>
          <p:cNvSpPr txBox="true"/>
          <p:nvPr/>
        </p:nvSpPr>
        <p:spPr>
          <a:xfrm rot="0">
            <a:off x="2318866" y="6809400"/>
            <a:ext cx="6256723" cy="1375519"/>
          </a:xfrm>
          <a:prstGeom prst="rect">
            <a:avLst/>
          </a:prstGeom>
        </p:spPr>
        <p:txBody>
          <a:bodyPr anchor="t" rtlCol="false" tIns="0" lIns="0" bIns="0" rIns="0">
            <a:spAutoFit/>
          </a:bodyPr>
          <a:lstStyle/>
          <a:p>
            <a:pPr algn="just">
              <a:lnSpc>
                <a:spcPts val="3672"/>
              </a:lnSpc>
            </a:pPr>
            <a:r>
              <a:rPr lang="en-US" sz="3085">
                <a:solidFill>
                  <a:srgbClr val="FFFEFE"/>
                </a:solidFill>
                <a:latin typeface="Baloo Thambi 2"/>
                <a:ea typeface="Baloo Thambi 2"/>
                <a:cs typeface="Baloo Thambi 2"/>
                <a:sym typeface="Baloo Thambi 2"/>
              </a:rPr>
              <a:t>Help iemand met digitale vragen om iets zélf te doen of verwijs door naar extra begeleiding.</a:t>
            </a:r>
          </a:p>
        </p:txBody>
      </p:sp>
      <p:grpSp>
        <p:nvGrpSpPr>
          <p:cNvPr name="Group 18" id="18"/>
          <p:cNvGrpSpPr/>
          <p:nvPr/>
        </p:nvGrpSpPr>
        <p:grpSpPr>
          <a:xfrm rot="0">
            <a:off x="9496908" y="6025318"/>
            <a:ext cx="6687728" cy="2626845"/>
            <a:chOff x="0" y="0"/>
            <a:chExt cx="1648084" cy="647344"/>
          </a:xfrm>
        </p:grpSpPr>
        <p:sp>
          <p:nvSpPr>
            <p:cNvPr name="Freeform 19" id="19"/>
            <p:cNvSpPr/>
            <p:nvPr/>
          </p:nvSpPr>
          <p:spPr>
            <a:xfrm flipH="false" flipV="false" rot="0">
              <a:off x="0" y="0"/>
              <a:ext cx="1648084" cy="647344"/>
            </a:xfrm>
            <a:custGeom>
              <a:avLst/>
              <a:gdLst/>
              <a:ahLst/>
              <a:cxnLst/>
              <a:rect r="r" b="b" t="t" l="l"/>
              <a:pathLst>
                <a:path h="647344" w="1648084">
                  <a:moveTo>
                    <a:pt x="59039" y="0"/>
                  </a:moveTo>
                  <a:lnTo>
                    <a:pt x="1589045" y="0"/>
                  </a:lnTo>
                  <a:cubicBezTo>
                    <a:pt x="1621651" y="0"/>
                    <a:pt x="1648084" y="26433"/>
                    <a:pt x="1648084" y="59039"/>
                  </a:cubicBezTo>
                  <a:lnTo>
                    <a:pt x="1648084" y="588305"/>
                  </a:lnTo>
                  <a:cubicBezTo>
                    <a:pt x="1648084" y="603963"/>
                    <a:pt x="1641864" y="618980"/>
                    <a:pt x="1630792" y="630052"/>
                  </a:cubicBezTo>
                  <a:cubicBezTo>
                    <a:pt x="1619720" y="641124"/>
                    <a:pt x="1604703" y="647344"/>
                    <a:pt x="1589045" y="647344"/>
                  </a:cubicBezTo>
                  <a:lnTo>
                    <a:pt x="59039" y="647344"/>
                  </a:lnTo>
                  <a:cubicBezTo>
                    <a:pt x="26433" y="647344"/>
                    <a:pt x="0" y="620911"/>
                    <a:pt x="0" y="588305"/>
                  </a:cubicBezTo>
                  <a:lnTo>
                    <a:pt x="0" y="59039"/>
                  </a:lnTo>
                  <a:cubicBezTo>
                    <a:pt x="0" y="43381"/>
                    <a:pt x="6220" y="28364"/>
                    <a:pt x="17292" y="17292"/>
                  </a:cubicBezTo>
                  <a:cubicBezTo>
                    <a:pt x="28364" y="6220"/>
                    <a:pt x="43381" y="0"/>
                    <a:pt x="59039" y="0"/>
                  </a:cubicBezTo>
                  <a:close/>
                </a:path>
              </a:pathLst>
            </a:custGeom>
            <a:solidFill>
              <a:srgbClr val="9F457D"/>
            </a:solidFill>
          </p:spPr>
        </p:sp>
        <p:sp>
          <p:nvSpPr>
            <p:cNvPr name="TextBox 20" id="20"/>
            <p:cNvSpPr txBox="true"/>
            <p:nvPr/>
          </p:nvSpPr>
          <p:spPr>
            <a:xfrm>
              <a:off x="0" y="-38100"/>
              <a:ext cx="1648084" cy="685444"/>
            </a:xfrm>
            <a:prstGeom prst="rect">
              <a:avLst/>
            </a:prstGeom>
          </p:spPr>
          <p:txBody>
            <a:bodyPr anchor="ctr" rtlCol="false" tIns="50800" lIns="50800" bIns="50800" rIns="50800"/>
            <a:lstStyle/>
            <a:p>
              <a:pPr algn="ctr">
                <a:lnSpc>
                  <a:spcPts val="2659"/>
                </a:lnSpc>
                <a:spcBef>
                  <a:spcPct val="0"/>
                </a:spcBef>
              </a:pPr>
            </a:p>
          </p:txBody>
        </p:sp>
      </p:grpSp>
      <p:sp>
        <p:nvSpPr>
          <p:cNvPr name="TextBox 21" id="21"/>
          <p:cNvSpPr txBox="true"/>
          <p:nvPr/>
        </p:nvSpPr>
        <p:spPr>
          <a:xfrm rot="0">
            <a:off x="9712411" y="6290723"/>
            <a:ext cx="3652162" cy="518676"/>
          </a:xfrm>
          <a:prstGeom prst="rect">
            <a:avLst/>
          </a:prstGeom>
        </p:spPr>
        <p:txBody>
          <a:bodyPr anchor="t" rtlCol="false" tIns="0" lIns="0" bIns="0" rIns="0">
            <a:spAutoFit/>
          </a:bodyPr>
          <a:lstStyle/>
          <a:p>
            <a:pPr algn="l">
              <a:lnSpc>
                <a:spcPts val="4053"/>
              </a:lnSpc>
            </a:pPr>
            <a:r>
              <a:rPr lang="en-US" b="true" sz="3406">
                <a:solidFill>
                  <a:srgbClr val="FFFEFE"/>
                </a:solidFill>
                <a:latin typeface="Baloo Thambi 2 Bold"/>
                <a:ea typeface="Baloo Thambi 2 Bold"/>
                <a:cs typeface="Baloo Thambi 2 Bold"/>
                <a:sym typeface="Baloo Thambi 2 Bold"/>
              </a:rPr>
              <a:t>Toegankelijkheid</a:t>
            </a:r>
          </a:p>
        </p:txBody>
      </p:sp>
      <p:sp>
        <p:nvSpPr>
          <p:cNvPr name="TextBox 22" id="22"/>
          <p:cNvSpPr txBox="true"/>
          <p:nvPr/>
        </p:nvSpPr>
        <p:spPr>
          <a:xfrm rot="0">
            <a:off x="9712411" y="6809400"/>
            <a:ext cx="6256723" cy="1378188"/>
          </a:xfrm>
          <a:prstGeom prst="rect">
            <a:avLst/>
          </a:prstGeom>
        </p:spPr>
        <p:txBody>
          <a:bodyPr anchor="t" rtlCol="false" tIns="0" lIns="0" bIns="0" rIns="0">
            <a:spAutoFit/>
          </a:bodyPr>
          <a:lstStyle/>
          <a:p>
            <a:pPr algn="l">
              <a:lnSpc>
                <a:spcPts val="3672"/>
              </a:lnSpc>
            </a:pPr>
            <a:r>
              <a:rPr lang="en-US" sz="3085">
                <a:solidFill>
                  <a:srgbClr val="FFFEFE"/>
                </a:solidFill>
                <a:latin typeface="Baloo Thambi 2"/>
                <a:ea typeface="Baloo Thambi 2"/>
                <a:cs typeface="Baloo Thambi 2"/>
                <a:sym typeface="Baloo Thambi 2"/>
              </a:rPr>
              <a:t>Stel jezelf vandaag nog deze vraag: kan iemand die niet digitaal vaardig is mijn organisatie bereiken? </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9F457D"/>
        </a:solidFill>
      </p:bgPr>
    </p:bg>
    <p:spTree>
      <p:nvGrpSpPr>
        <p:cNvPr id="1" name=""/>
        <p:cNvGrpSpPr/>
        <p:nvPr/>
      </p:nvGrpSpPr>
      <p:grpSpPr>
        <a:xfrm>
          <a:off x="0" y="0"/>
          <a:ext cx="0" cy="0"/>
          <a:chOff x="0" y="0"/>
          <a:chExt cx="0" cy="0"/>
        </a:xfrm>
      </p:grpSpPr>
      <p:sp>
        <p:nvSpPr>
          <p:cNvPr name="Freeform 2" id="2"/>
          <p:cNvSpPr/>
          <p:nvPr/>
        </p:nvSpPr>
        <p:spPr>
          <a:xfrm flipH="false" flipV="false" rot="0">
            <a:off x="8326635" y="8845777"/>
            <a:ext cx="1634730" cy="825047"/>
          </a:xfrm>
          <a:custGeom>
            <a:avLst/>
            <a:gdLst/>
            <a:ahLst/>
            <a:cxnLst/>
            <a:rect r="r" b="b" t="t" l="l"/>
            <a:pathLst>
              <a:path h="825047" w="1634730">
                <a:moveTo>
                  <a:pt x="0" y="0"/>
                </a:moveTo>
                <a:lnTo>
                  <a:pt x="1634730" y="0"/>
                </a:lnTo>
                <a:lnTo>
                  <a:pt x="1634730" y="825046"/>
                </a:lnTo>
                <a:lnTo>
                  <a:pt x="0" y="825046"/>
                </a:lnTo>
                <a:lnTo>
                  <a:pt x="0" y="0"/>
                </a:lnTo>
                <a:close/>
              </a:path>
            </a:pathLst>
          </a:custGeom>
          <a:blipFill>
            <a:blip r:embed="rId3"/>
            <a:stretch>
              <a:fillRect l="0" t="0" r="0" b="0"/>
            </a:stretch>
          </a:blipFill>
        </p:spPr>
      </p:sp>
      <p:sp>
        <p:nvSpPr>
          <p:cNvPr name="Freeform 3" id="3"/>
          <p:cNvSpPr/>
          <p:nvPr/>
        </p:nvSpPr>
        <p:spPr>
          <a:xfrm flipH="false" flipV="false" rot="0">
            <a:off x="-1547446" y="-1984131"/>
            <a:ext cx="21382892" cy="14255262"/>
          </a:xfrm>
          <a:custGeom>
            <a:avLst/>
            <a:gdLst/>
            <a:ahLst/>
            <a:cxnLst/>
            <a:rect r="r" b="b" t="t" l="l"/>
            <a:pathLst>
              <a:path h="14255262" w="21382892">
                <a:moveTo>
                  <a:pt x="0" y="0"/>
                </a:moveTo>
                <a:lnTo>
                  <a:pt x="21382892" y="0"/>
                </a:lnTo>
                <a:lnTo>
                  <a:pt x="21382892" y="14255262"/>
                </a:lnTo>
                <a:lnTo>
                  <a:pt x="0" y="14255262"/>
                </a:lnTo>
                <a:lnTo>
                  <a:pt x="0" y="0"/>
                </a:lnTo>
                <a:close/>
              </a:path>
            </a:pathLst>
          </a:custGeom>
          <a:blipFill>
            <a:blip r:embed="rId4"/>
            <a:stretch>
              <a:fillRect l="0" t="0" r="0" b="0"/>
            </a:stretch>
          </a:blipFill>
        </p:spPr>
      </p:sp>
      <p:sp>
        <p:nvSpPr>
          <p:cNvPr name="TextBox 4" id="4"/>
          <p:cNvSpPr txBox="true"/>
          <p:nvPr/>
        </p:nvSpPr>
        <p:spPr>
          <a:xfrm rot="0">
            <a:off x="4198341" y="4498881"/>
            <a:ext cx="9891318" cy="2543819"/>
          </a:xfrm>
          <a:prstGeom prst="rect">
            <a:avLst/>
          </a:prstGeom>
        </p:spPr>
        <p:txBody>
          <a:bodyPr anchor="t" rtlCol="false" tIns="0" lIns="0" bIns="0" rIns="0">
            <a:spAutoFit/>
          </a:bodyPr>
          <a:lstStyle/>
          <a:p>
            <a:pPr algn="ctr">
              <a:lnSpc>
                <a:spcPts val="10024"/>
              </a:lnSpc>
            </a:pPr>
            <a:r>
              <a:rPr lang="en-US" sz="8353" b="true">
                <a:solidFill>
                  <a:srgbClr val="FFFEFE"/>
                </a:solidFill>
                <a:latin typeface="Baloo Thambi 2 Semi-Bold"/>
                <a:ea typeface="Baloo Thambi 2 Semi-Bold"/>
                <a:cs typeface="Baloo Thambi 2 Semi-Bold"/>
                <a:sym typeface="Baloo Thambi 2 Semi-Bold"/>
              </a:rPr>
              <a:t>Tijd voor </a:t>
            </a:r>
          </a:p>
          <a:p>
            <a:pPr algn="ctr">
              <a:lnSpc>
                <a:spcPts val="10024"/>
              </a:lnSpc>
            </a:pPr>
            <a:r>
              <a:rPr lang="en-US" b="true" sz="8353">
                <a:solidFill>
                  <a:srgbClr val="FFFEFE"/>
                </a:solidFill>
                <a:latin typeface="Baloo Thambi 2 Semi-Bold"/>
                <a:ea typeface="Baloo Thambi 2 Semi-Bold"/>
                <a:cs typeface="Baloo Thambi 2 Semi-Bold"/>
                <a:sym typeface="Baloo Thambi 2 Semi-Bold"/>
              </a:rPr>
              <a:t>vragen!</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793188"/>
        </a:solidFill>
      </p:bgPr>
    </p:bg>
    <p:spTree>
      <p:nvGrpSpPr>
        <p:cNvPr id="1" name=""/>
        <p:cNvGrpSpPr/>
        <p:nvPr/>
      </p:nvGrpSpPr>
      <p:grpSpPr>
        <a:xfrm>
          <a:off x="0" y="0"/>
          <a:ext cx="0" cy="0"/>
          <a:chOff x="0" y="0"/>
          <a:chExt cx="0" cy="0"/>
        </a:xfrm>
      </p:grpSpPr>
      <p:sp>
        <p:nvSpPr>
          <p:cNvPr name="Freeform 2" id="2"/>
          <p:cNvSpPr/>
          <p:nvPr/>
        </p:nvSpPr>
        <p:spPr>
          <a:xfrm flipH="false" flipV="false" rot="0">
            <a:off x="8004906" y="2412273"/>
            <a:ext cx="2278189" cy="1149800"/>
          </a:xfrm>
          <a:custGeom>
            <a:avLst/>
            <a:gdLst/>
            <a:ahLst/>
            <a:cxnLst/>
            <a:rect r="r" b="b" t="t" l="l"/>
            <a:pathLst>
              <a:path h="1149800" w="2278189">
                <a:moveTo>
                  <a:pt x="0" y="0"/>
                </a:moveTo>
                <a:lnTo>
                  <a:pt x="2278188" y="0"/>
                </a:lnTo>
                <a:lnTo>
                  <a:pt x="2278188" y="1149800"/>
                </a:lnTo>
                <a:lnTo>
                  <a:pt x="0" y="1149800"/>
                </a:lnTo>
                <a:lnTo>
                  <a:pt x="0" y="0"/>
                </a:lnTo>
                <a:close/>
              </a:path>
            </a:pathLst>
          </a:custGeom>
          <a:blipFill>
            <a:blip r:embed="rId3"/>
            <a:stretch>
              <a:fillRect l="0" t="0" r="0" b="0"/>
            </a:stretch>
          </a:blipFill>
        </p:spPr>
      </p:sp>
      <p:sp>
        <p:nvSpPr>
          <p:cNvPr name="TextBox 3" id="3"/>
          <p:cNvSpPr txBox="true"/>
          <p:nvPr/>
        </p:nvSpPr>
        <p:spPr>
          <a:xfrm rot="0">
            <a:off x="4198341" y="3867150"/>
            <a:ext cx="9891318" cy="2543175"/>
          </a:xfrm>
          <a:prstGeom prst="rect">
            <a:avLst/>
          </a:prstGeom>
        </p:spPr>
        <p:txBody>
          <a:bodyPr anchor="t" rtlCol="false" tIns="0" lIns="0" bIns="0" rIns="0">
            <a:spAutoFit/>
          </a:bodyPr>
          <a:lstStyle/>
          <a:p>
            <a:pPr algn="ctr">
              <a:lnSpc>
                <a:spcPts val="10024"/>
              </a:lnSpc>
            </a:pPr>
            <a:r>
              <a:rPr lang="en-US" b="true" sz="8353">
                <a:solidFill>
                  <a:srgbClr val="FFFEFE"/>
                </a:solidFill>
                <a:latin typeface="Baloo Thambi 2 Semi-Bold"/>
                <a:ea typeface="Baloo Thambi 2 Semi-Bold"/>
                <a:cs typeface="Baloo Thambi 2 Semi-Bold"/>
                <a:sym typeface="Baloo Thambi 2 Semi-Bold"/>
              </a:rPr>
              <a:t>Wie herkent deze digitale drempels?</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9F457D"/>
        </a:solidFill>
      </p:bgPr>
    </p:bg>
    <p:spTree>
      <p:nvGrpSpPr>
        <p:cNvPr id="1" name=""/>
        <p:cNvGrpSpPr/>
        <p:nvPr/>
      </p:nvGrpSpPr>
      <p:grpSpPr>
        <a:xfrm>
          <a:off x="0" y="0"/>
          <a:ext cx="0" cy="0"/>
          <a:chOff x="0" y="0"/>
          <a:chExt cx="0" cy="0"/>
        </a:xfrm>
      </p:grpSpPr>
      <p:sp>
        <p:nvSpPr>
          <p:cNvPr name="Freeform 2" id="2"/>
          <p:cNvSpPr/>
          <p:nvPr/>
        </p:nvSpPr>
        <p:spPr>
          <a:xfrm flipH="false" flipV="false" rot="0">
            <a:off x="0" y="-952500"/>
            <a:ext cx="18288000" cy="12192000"/>
          </a:xfrm>
          <a:custGeom>
            <a:avLst/>
            <a:gdLst/>
            <a:ahLst/>
            <a:cxnLst/>
            <a:rect r="r" b="b" t="t" l="l"/>
            <a:pathLst>
              <a:path h="12192000" w="18288000">
                <a:moveTo>
                  <a:pt x="0" y="0"/>
                </a:moveTo>
                <a:lnTo>
                  <a:pt x="18288000" y="0"/>
                </a:lnTo>
                <a:lnTo>
                  <a:pt x="18288000" y="12192000"/>
                </a:lnTo>
                <a:lnTo>
                  <a:pt x="0" y="12192000"/>
                </a:lnTo>
                <a:lnTo>
                  <a:pt x="0" y="0"/>
                </a:lnTo>
                <a:close/>
              </a:path>
            </a:pathLst>
          </a:custGeom>
          <a:blipFill>
            <a:blip r:embed="rId3"/>
            <a:stretch>
              <a:fillRect l="0" t="0" r="0" b="0"/>
            </a:stretch>
          </a:blipFill>
        </p:spPr>
      </p:sp>
      <p:sp>
        <p:nvSpPr>
          <p:cNvPr name="Freeform 3" id="3"/>
          <p:cNvSpPr/>
          <p:nvPr/>
        </p:nvSpPr>
        <p:spPr>
          <a:xfrm flipH="false" flipV="false" rot="-3771363">
            <a:off x="294119" y="4756388"/>
            <a:ext cx="2205289" cy="1332362"/>
          </a:xfrm>
          <a:custGeom>
            <a:avLst/>
            <a:gdLst/>
            <a:ahLst/>
            <a:cxnLst/>
            <a:rect r="r" b="b" t="t" l="l"/>
            <a:pathLst>
              <a:path h="1332362" w="2205289">
                <a:moveTo>
                  <a:pt x="0" y="0"/>
                </a:moveTo>
                <a:lnTo>
                  <a:pt x="2205289" y="0"/>
                </a:lnTo>
                <a:lnTo>
                  <a:pt x="2205289" y="1332362"/>
                </a:lnTo>
                <a:lnTo>
                  <a:pt x="0" y="133236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1489891" y="5799599"/>
            <a:ext cx="3742396" cy="3742511"/>
            <a:chOff x="0" y="0"/>
            <a:chExt cx="4989861" cy="4990015"/>
          </a:xfrm>
        </p:grpSpPr>
        <p:grpSp>
          <p:nvGrpSpPr>
            <p:cNvPr name="Group 5" id="5"/>
            <p:cNvGrpSpPr/>
            <p:nvPr/>
          </p:nvGrpSpPr>
          <p:grpSpPr>
            <a:xfrm rot="0">
              <a:off x="0" y="0"/>
              <a:ext cx="4989861" cy="4990015"/>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609600" y="54610"/>
                    </a:moveTo>
                    <a:lnTo>
                      <a:pt x="609600" y="54610"/>
                    </a:lnTo>
                    <a:cubicBezTo>
                      <a:pt x="671191" y="90399"/>
                      <a:pt x="722401" y="141609"/>
                      <a:pt x="758190" y="203200"/>
                    </a:cubicBezTo>
                    <a:lnTo>
                      <a:pt x="758190" y="203200"/>
                    </a:lnTo>
                    <a:cubicBezTo>
                      <a:pt x="793959" y="264756"/>
                      <a:pt x="812800" y="334681"/>
                      <a:pt x="812800" y="405874"/>
                    </a:cubicBezTo>
                    <a:lnTo>
                      <a:pt x="812800" y="406926"/>
                    </a:lnTo>
                    <a:cubicBezTo>
                      <a:pt x="812800" y="478119"/>
                      <a:pt x="793959" y="548044"/>
                      <a:pt x="758190" y="609600"/>
                    </a:cubicBezTo>
                    <a:lnTo>
                      <a:pt x="758190" y="609600"/>
                    </a:lnTo>
                    <a:cubicBezTo>
                      <a:pt x="722401" y="671191"/>
                      <a:pt x="671191" y="722401"/>
                      <a:pt x="609600" y="758190"/>
                    </a:cubicBezTo>
                    <a:lnTo>
                      <a:pt x="609600" y="758190"/>
                    </a:lnTo>
                    <a:cubicBezTo>
                      <a:pt x="548044" y="793959"/>
                      <a:pt x="478119" y="812800"/>
                      <a:pt x="406926" y="812800"/>
                    </a:cubicBezTo>
                    <a:lnTo>
                      <a:pt x="405874" y="812800"/>
                    </a:lnTo>
                    <a:cubicBezTo>
                      <a:pt x="334681" y="812800"/>
                      <a:pt x="264756" y="793959"/>
                      <a:pt x="203200" y="758190"/>
                    </a:cubicBezTo>
                    <a:lnTo>
                      <a:pt x="203200" y="758190"/>
                    </a:lnTo>
                    <a:cubicBezTo>
                      <a:pt x="141609" y="722401"/>
                      <a:pt x="90399" y="671191"/>
                      <a:pt x="54610" y="609600"/>
                    </a:cubicBezTo>
                    <a:lnTo>
                      <a:pt x="54610" y="609600"/>
                    </a:lnTo>
                    <a:cubicBezTo>
                      <a:pt x="18841" y="548044"/>
                      <a:pt x="0" y="478119"/>
                      <a:pt x="0" y="406925"/>
                    </a:cubicBezTo>
                    <a:lnTo>
                      <a:pt x="0" y="405874"/>
                    </a:lnTo>
                    <a:cubicBezTo>
                      <a:pt x="0" y="334681"/>
                      <a:pt x="18841" y="264756"/>
                      <a:pt x="54610" y="203200"/>
                    </a:cubicBezTo>
                    <a:lnTo>
                      <a:pt x="54610" y="203200"/>
                    </a:lnTo>
                    <a:cubicBezTo>
                      <a:pt x="90399" y="141609"/>
                      <a:pt x="141609" y="90399"/>
                      <a:pt x="203200" y="54610"/>
                    </a:cubicBezTo>
                    <a:lnTo>
                      <a:pt x="203200" y="54610"/>
                    </a:lnTo>
                    <a:cubicBezTo>
                      <a:pt x="264756" y="18841"/>
                      <a:pt x="334681" y="0"/>
                      <a:pt x="405874" y="0"/>
                    </a:cubicBezTo>
                    <a:lnTo>
                      <a:pt x="406925" y="0"/>
                    </a:lnTo>
                    <a:cubicBezTo>
                      <a:pt x="478119" y="0"/>
                      <a:pt x="548044" y="18841"/>
                      <a:pt x="609600" y="54610"/>
                    </a:cubicBezTo>
                    <a:close/>
                  </a:path>
                </a:pathLst>
              </a:custGeom>
              <a:solidFill>
                <a:srgbClr val="574499"/>
              </a:solidFill>
            </p:spPr>
          </p:sp>
          <p:sp>
            <p:nvSpPr>
              <p:cNvPr name="TextBox 7" id="7"/>
              <p:cNvSpPr txBox="true"/>
              <p:nvPr/>
            </p:nvSpPr>
            <p:spPr>
              <a:xfrm>
                <a:off x="109220" y="71120"/>
                <a:ext cx="594360" cy="632460"/>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354571" y="1946617"/>
              <a:ext cx="4280720" cy="1096780"/>
            </a:xfrm>
            <a:prstGeom prst="rect">
              <a:avLst/>
            </a:prstGeom>
          </p:spPr>
          <p:txBody>
            <a:bodyPr anchor="t" rtlCol="false" tIns="0" lIns="0" bIns="0" rIns="0">
              <a:spAutoFit/>
            </a:bodyPr>
            <a:lstStyle/>
            <a:p>
              <a:pPr algn="ctr">
                <a:lnSpc>
                  <a:spcPts val="3253"/>
                </a:lnSpc>
              </a:pPr>
              <a:r>
                <a:rPr lang="en-US" b="true" sz="2711">
                  <a:solidFill>
                    <a:srgbClr val="FFFEFE"/>
                  </a:solidFill>
                  <a:latin typeface="Baloo Thambi 2 Bold"/>
                  <a:ea typeface="Baloo Thambi 2 Bold"/>
                  <a:cs typeface="Baloo Thambi 2 Bold"/>
                  <a:sym typeface="Baloo Thambi 2 Bold"/>
                </a:rPr>
                <a:t>Bekijk ons overzicht of kom langs!</a:t>
              </a:r>
            </a:p>
          </p:txBody>
        </p:sp>
      </p:grpSp>
      <p:pic>
        <p:nvPicPr>
          <p:cNvPr name="Picture 9" id="9"/>
          <p:cNvPicPr>
            <a:picLocks noChangeAspect="true"/>
          </p:cNvPicPr>
          <p:nvPr/>
        </p:nvPicPr>
        <p:blipFill>
          <a:blip r:embed="rId6"/>
          <a:stretch>
            <a:fillRect/>
          </a:stretch>
        </p:blipFill>
        <p:spPr>
          <a:xfrm rot="0">
            <a:off x="1129304" y="959865"/>
            <a:ext cx="3209525" cy="3209525"/>
          </a:xfrm>
          <a:prstGeom prst="rect">
            <a:avLst/>
          </a:prstGeom>
        </p:spPr>
      </p:pic>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EEFFFC"/>
        </a:solidFill>
      </p:bgPr>
    </p:bg>
    <p:spTree>
      <p:nvGrpSpPr>
        <p:cNvPr id="1" name=""/>
        <p:cNvGrpSpPr/>
        <p:nvPr/>
      </p:nvGrpSpPr>
      <p:grpSpPr>
        <a:xfrm>
          <a:off x="0" y="0"/>
          <a:ext cx="0" cy="0"/>
          <a:chOff x="0" y="0"/>
          <a:chExt cx="0" cy="0"/>
        </a:xfrm>
      </p:grpSpPr>
      <p:sp>
        <p:nvSpPr>
          <p:cNvPr name="Freeform 2" id="2"/>
          <p:cNvSpPr/>
          <p:nvPr/>
        </p:nvSpPr>
        <p:spPr>
          <a:xfrm flipH="false" flipV="false" rot="0">
            <a:off x="8326635" y="8845777"/>
            <a:ext cx="1634730" cy="825047"/>
          </a:xfrm>
          <a:custGeom>
            <a:avLst/>
            <a:gdLst/>
            <a:ahLst/>
            <a:cxnLst/>
            <a:rect r="r" b="b" t="t" l="l"/>
            <a:pathLst>
              <a:path h="825047" w="1634730">
                <a:moveTo>
                  <a:pt x="0" y="0"/>
                </a:moveTo>
                <a:lnTo>
                  <a:pt x="1634730" y="0"/>
                </a:lnTo>
                <a:lnTo>
                  <a:pt x="1634730" y="825046"/>
                </a:lnTo>
                <a:lnTo>
                  <a:pt x="0" y="825046"/>
                </a:lnTo>
                <a:lnTo>
                  <a:pt x="0" y="0"/>
                </a:lnTo>
                <a:close/>
              </a:path>
            </a:pathLst>
          </a:custGeom>
          <a:blipFill>
            <a:blip r:embed="rId3"/>
            <a:stretch>
              <a:fillRect l="0" t="0" r="0" b="0"/>
            </a:stretch>
          </a:blipFill>
        </p:spPr>
      </p:sp>
      <p:sp>
        <p:nvSpPr>
          <p:cNvPr name="Freeform 3" id="3"/>
          <p:cNvSpPr/>
          <p:nvPr/>
        </p:nvSpPr>
        <p:spPr>
          <a:xfrm flipH="false" flipV="false" rot="0">
            <a:off x="2273832" y="1638956"/>
            <a:ext cx="5628085" cy="5628085"/>
          </a:xfrm>
          <a:custGeom>
            <a:avLst/>
            <a:gdLst/>
            <a:ahLst/>
            <a:cxnLst/>
            <a:rect r="r" b="b" t="t" l="l"/>
            <a:pathLst>
              <a:path h="5628085" w="5628085">
                <a:moveTo>
                  <a:pt x="0" y="0"/>
                </a:moveTo>
                <a:lnTo>
                  <a:pt x="5628085" y="0"/>
                </a:lnTo>
                <a:lnTo>
                  <a:pt x="5628085" y="5628085"/>
                </a:lnTo>
                <a:lnTo>
                  <a:pt x="0" y="5628085"/>
                </a:lnTo>
                <a:lnTo>
                  <a:pt x="0" y="0"/>
                </a:lnTo>
                <a:close/>
              </a:path>
            </a:pathLst>
          </a:custGeom>
          <a:blipFill>
            <a:blip r:embed="rId4"/>
            <a:stretch>
              <a:fillRect l="0" t="0" r="0" b="0"/>
            </a:stretch>
          </a:blipFill>
          <a:ln cap="rnd">
            <a:noFill/>
            <a:prstDash val="solid"/>
            <a:round/>
          </a:ln>
        </p:spPr>
      </p:sp>
      <p:sp>
        <p:nvSpPr>
          <p:cNvPr name="TextBox 4" id="4"/>
          <p:cNvSpPr txBox="true"/>
          <p:nvPr/>
        </p:nvSpPr>
        <p:spPr>
          <a:xfrm rot="0">
            <a:off x="2486740" y="7633549"/>
            <a:ext cx="5202268" cy="420752"/>
          </a:xfrm>
          <a:prstGeom prst="rect">
            <a:avLst/>
          </a:prstGeom>
        </p:spPr>
        <p:txBody>
          <a:bodyPr anchor="t" rtlCol="false" tIns="0" lIns="0" bIns="0" rIns="0">
            <a:spAutoFit/>
          </a:bodyPr>
          <a:lstStyle/>
          <a:p>
            <a:pPr algn="ctr">
              <a:lnSpc>
                <a:spcPts val="3353"/>
              </a:lnSpc>
            </a:pPr>
            <a:r>
              <a:rPr lang="en-US" sz="2794">
                <a:solidFill>
                  <a:srgbClr val="65C5B4"/>
                </a:solidFill>
                <a:latin typeface="Baloo Thambi"/>
                <a:ea typeface="Baloo Thambi"/>
                <a:cs typeface="Baloo Thambi"/>
                <a:sym typeface="Baloo Thambi"/>
              </a:rPr>
              <a:t>Jelisa Davids, Relatiemanager</a:t>
            </a:r>
          </a:p>
        </p:txBody>
      </p:sp>
      <p:sp>
        <p:nvSpPr>
          <p:cNvPr name="Freeform 5" id="5"/>
          <p:cNvSpPr/>
          <p:nvPr/>
        </p:nvSpPr>
        <p:spPr>
          <a:xfrm flipH="false" flipV="false" rot="0">
            <a:off x="10369290" y="1638956"/>
            <a:ext cx="5628085" cy="5628085"/>
          </a:xfrm>
          <a:custGeom>
            <a:avLst/>
            <a:gdLst/>
            <a:ahLst/>
            <a:cxnLst/>
            <a:rect r="r" b="b" t="t" l="l"/>
            <a:pathLst>
              <a:path h="5628085" w="5628085">
                <a:moveTo>
                  <a:pt x="0" y="0"/>
                </a:moveTo>
                <a:lnTo>
                  <a:pt x="5628086" y="0"/>
                </a:lnTo>
                <a:lnTo>
                  <a:pt x="5628086" y="5628085"/>
                </a:lnTo>
                <a:lnTo>
                  <a:pt x="0" y="5628085"/>
                </a:lnTo>
                <a:lnTo>
                  <a:pt x="0" y="0"/>
                </a:lnTo>
                <a:close/>
              </a:path>
            </a:pathLst>
          </a:custGeom>
          <a:blipFill>
            <a:blip r:embed="rId5"/>
            <a:stretch>
              <a:fillRect l="0" t="0" r="0" b="-25000"/>
            </a:stretch>
          </a:blipFill>
          <a:ln cap="rnd">
            <a:noFill/>
            <a:prstDash val="solid"/>
            <a:round/>
          </a:ln>
        </p:spPr>
      </p:sp>
      <p:sp>
        <p:nvSpPr>
          <p:cNvPr name="TextBox 6" id="6"/>
          <p:cNvSpPr txBox="true"/>
          <p:nvPr/>
        </p:nvSpPr>
        <p:spPr>
          <a:xfrm rot="0">
            <a:off x="9961365" y="7633549"/>
            <a:ext cx="6443937" cy="420752"/>
          </a:xfrm>
          <a:prstGeom prst="rect">
            <a:avLst/>
          </a:prstGeom>
        </p:spPr>
        <p:txBody>
          <a:bodyPr anchor="t" rtlCol="false" tIns="0" lIns="0" bIns="0" rIns="0">
            <a:spAutoFit/>
          </a:bodyPr>
          <a:lstStyle/>
          <a:p>
            <a:pPr algn="ctr">
              <a:lnSpc>
                <a:spcPts val="3353"/>
              </a:lnSpc>
            </a:pPr>
            <a:r>
              <a:rPr lang="en-US" sz="2794">
                <a:solidFill>
                  <a:srgbClr val="65C5B4"/>
                </a:solidFill>
                <a:latin typeface="Baloo Thambi"/>
                <a:ea typeface="Baloo Thambi"/>
                <a:cs typeface="Baloo Thambi"/>
                <a:sym typeface="Baloo Thambi"/>
              </a:rPr>
              <a:t>Nikki Pommer, Communicatieadviseur</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9F457D"/>
        </a:solidFill>
      </p:bgPr>
    </p:bg>
    <p:spTree>
      <p:nvGrpSpPr>
        <p:cNvPr id="1" name=""/>
        <p:cNvGrpSpPr/>
        <p:nvPr/>
      </p:nvGrpSpPr>
      <p:grpSpPr>
        <a:xfrm>
          <a:off x="0" y="0"/>
          <a:ext cx="0" cy="0"/>
          <a:chOff x="0" y="0"/>
          <a:chExt cx="0" cy="0"/>
        </a:xfrm>
      </p:grpSpPr>
      <p:sp>
        <p:nvSpPr>
          <p:cNvPr name="Freeform 2" id="2"/>
          <p:cNvSpPr/>
          <p:nvPr/>
        </p:nvSpPr>
        <p:spPr>
          <a:xfrm flipH="false" flipV="false" rot="0">
            <a:off x="8326635" y="8845777"/>
            <a:ext cx="1634730" cy="825047"/>
          </a:xfrm>
          <a:custGeom>
            <a:avLst/>
            <a:gdLst/>
            <a:ahLst/>
            <a:cxnLst/>
            <a:rect r="r" b="b" t="t" l="l"/>
            <a:pathLst>
              <a:path h="825047" w="1634730">
                <a:moveTo>
                  <a:pt x="0" y="0"/>
                </a:moveTo>
                <a:lnTo>
                  <a:pt x="1634730" y="0"/>
                </a:lnTo>
                <a:lnTo>
                  <a:pt x="1634730" y="825046"/>
                </a:lnTo>
                <a:lnTo>
                  <a:pt x="0" y="825046"/>
                </a:lnTo>
                <a:lnTo>
                  <a:pt x="0" y="0"/>
                </a:lnTo>
                <a:close/>
              </a:path>
            </a:pathLst>
          </a:custGeom>
          <a:blipFill>
            <a:blip r:embed="rId3"/>
            <a:stretch>
              <a:fillRect l="0" t="0" r="0" b="0"/>
            </a:stretch>
          </a:blipFill>
        </p:spPr>
      </p:sp>
      <p:sp>
        <p:nvSpPr>
          <p:cNvPr name="TextBox 3" id="3"/>
          <p:cNvSpPr txBox="true"/>
          <p:nvPr/>
        </p:nvSpPr>
        <p:spPr>
          <a:xfrm rot="0">
            <a:off x="4198341" y="3233254"/>
            <a:ext cx="9891318" cy="3810966"/>
          </a:xfrm>
          <a:prstGeom prst="rect">
            <a:avLst/>
          </a:prstGeom>
        </p:spPr>
        <p:txBody>
          <a:bodyPr anchor="t" rtlCol="false" tIns="0" lIns="0" bIns="0" rIns="0">
            <a:spAutoFit/>
          </a:bodyPr>
          <a:lstStyle/>
          <a:p>
            <a:pPr algn="ctr">
              <a:lnSpc>
                <a:spcPts val="10024"/>
              </a:lnSpc>
            </a:pPr>
            <a:r>
              <a:rPr lang="en-US" b="true" sz="8353">
                <a:solidFill>
                  <a:srgbClr val="FFFEFE"/>
                </a:solidFill>
                <a:latin typeface="Baloo Thambi 2 Semi-Bold"/>
                <a:ea typeface="Baloo Thambi 2 Semi-Bold"/>
                <a:cs typeface="Baloo Thambi 2 Semi-Bold"/>
                <a:sym typeface="Baloo Thambi 2 Semi-Bold"/>
              </a:rPr>
              <a:t>4,5 miljoen Nederlanders lopen digitaal vast</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EEFFFC"/>
        </a:solidFill>
      </p:bgPr>
    </p:bg>
    <p:spTree>
      <p:nvGrpSpPr>
        <p:cNvPr id="1" name=""/>
        <p:cNvGrpSpPr/>
        <p:nvPr/>
      </p:nvGrpSpPr>
      <p:grpSpPr>
        <a:xfrm>
          <a:off x="0" y="0"/>
          <a:ext cx="0" cy="0"/>
          <a:chOff x="0" y="0"/>
          <a:chExt cx="0" cy="0"/>
        </a:xfrm>
      </p:grpSpPr>
      <p:sp>
        <p:nvSpPr>
          <p:cNvPr name="Freeform 2" id="2"/>
          <p:cNvSpPr/>
          <p:nvPr/>
        </p:nvSpPr>
        <p:spPr>
          <a:xfrm flipH="false" flipV="false" rot="0">
            <a:off x="8326635" y="8433253"/>
            <a:ext cx="1634730" cy="825047"/>
          </a:xfrm>
          <a:custGeom>
            <a:avLst/>
            <a:gdLst/>
            <a:ahLst/>
            <a:cxnLst/>
            <a:rect r="r" b="b" t="t" l="l"/>
            <a:pathLst>
              <a:path h="825047" w="1634730">
                <a:moveTo>
                  <a:pt x="0" y="0"/>
                </a:moveTo>
                <a:lnTo>
                  <a:pt x="1634730" y="0"/>
                </a:lnTo>
                <a:lnTo>
                  <a:pt x="1634730" y="825047"/>
                </a:lnTo>
                <a:lnTo>
                  <a:pt x="0" y="825047"/>
                </a:lnTo>
                <a:lnTo>
                  <a:pt x="0" y="0"/>
                </a:lnTo>
                <a:close/>
              </a:path>
            </a:pathLst>
          </a:custGeom>
          <a:blipFill>
            <a:blip r:embed="rId3"/>
            <a:stretch>
              <a:fillRect l="0" t="0" r="0" b="0"/>
            </a:stretch>
          </a:blipFill>
        </p:spPr>
      </p:sp>
      <p:grpSp>
        <p:nvGrpSpPr>
          <p:cNvPr name="Group 3" id="3"/>
          <p:cNvGrpSpPr/>
          <p:nvPr/>
        </p:nvGrpSpPr>
        <p:grpSpPr>
          <a:xfrm rot="0">
            <a:off x="1824726" y="2829638"/>
            <a:ext cx="14638549" cy="3598913"/>
            <a:chOff x="0" y="0"/>
            <a:chExt cx="19518065" cy="4798550"/>
          </a:xfrm>
        </p:grpSpPr>
        <p:grpSp>
          <p:nvGrpSpPr>
            <p:cNvPr name="Group 4" id="4"/>
            <p:cNvGrpSpPr>
              <a:grpSpLocks noChangeAspect="true"/>
            </p:cNvGrpSpPr>
            <p:nvPr/>
          </p:nvGrpSpPr>
          <p:grpSpPr>
            <a:xfrm rot="0">
              <a:off x="0" y="88900"/>
              <a:ext cx="828624" cy="903102"/>
              <a:chOff x="0" y="0"/>
              <a:chExt cx="190436" cy="207556"/>
            </a:xfrm>
          </p:grpSpPr>
          <p:sp>
            <p:nvSpPr>
              <p:cNvPr name="Freeform 5" id="5"/>
              <p:cNvSpPr/>
              <p:nvPr/>
            </p:nvSpPr>
            <p:spPr>
              <a:xfrm flipH="false" flipV="false" rot="0">
                <a:off x="0" y="0"/>
                <a:ext cx="190533" cy="207518"/>
              </a:xfrm>
              <a:custGeom>
                <a:avLst/>
                <a:gdLst/>
                <a:ahLst/>
                <a:cxnLst/>
                <a:rect r="r" b="b" t="t" l="l"/>
                <a:pathLst>
                  <a:path h="207518" w="190533">
                    <a:moveTo>
                      <a:pt x="172085" y="0"/>
                    </a:moveTo>
                    <a:cubicBezTo>
                      <a:pt x="167513" y="0"/>
                      <a:pt x="163068" y="1651"/>
                      <a:pt x="159512" y="5207"/>
                    </a:cubicBezTo>
                    <a:cubicBezTo>
                      <a:pt x="119380" y="44958"/>
                      <a:pt x="88900" y="94488"/>
                      <a:pt x="67818" y="146939"/>
                    </a:cubicBezTo>
                    <a:lnTo>
                      <a:pt x="40640" y="101473"/>
                    </a:lnTo>
                    <a:cubicBezTo>
                      <a:pt x="38354" y="97663"/>
                      <a:pt x="36195" y="93980"/>
                      <a:pt x="33909" y="90170"/>
                    </a:cubicBezTo>
                    <a:cubicBezTo>
                      <a:pt x="30607" y="84582"/>
                      <a:pt x="24130" y="81153"/>
                      <a:pt x="17780" y="81153"/>
                    </a:cubicBezTo>
                    <a:cubicBezTo>
                      <a:pt x="14732" y="81153"/>
                      <a:pt x="11684" y="81915"/>
                      <a:pt x="9017" y="83693"/>
                    </a:cubicBezTo>
                    <a:cubicBezTo>
                      <a:pt x="3556" y="87249"/>
                      <a:pt x="127" y="93218"/>
                      <a:pt x="0" y="99441"/>
                    </a:cubicBezTo>
                    <a:lnTo>
                      <a:pt x="0" y="99441"/>
                    </a:lnTo>
                    <a:lnTo>
                      <a:pt x="0" y="100076"/>
                    </a:lnTo>
                    <a:cubicBezTo>
                      <a:pt x="0" y="102997"/>
                      <a:pt x="889" y="105918"/>
                      <a:pt x="2413" y="108585"/>
                    </a:cubicBezTo>
                    <a:lnTo>
                      <a:pt x="49530" y="187579"/>
                    </a:lnTo>
                    <a:cubicBezTo>
                      <a:pt x="51816" y="191389"/>
                      <a:pt x="53975" y="195072"/>
                      <a:pt x="56261" y="198882"/>
                    </a:cubicBezTo>
                    <a:cubicBezTo>
                      <a:pt x="59817" y="204724"/>
                      <a:pt x="65913" y="207518"/>
                      <a:pt x="71882" y="207518"/>
                    </a:cubicBezTo>
                    <a:cubicBezTo>
                      <a:pt x="79629" y="207518"/>
                      <a:pt x="87249" y="202946"/>
                      <a:pt x="89535" y="194437"/>
                    </a:cubicBezTo>
                    <a:lnTo>
                      <a:pt x="102870" y="156972"/>
                    </a:lnTo>
                    <a:cubicBezTo>
                      <a:pt x="103378" y="155702"/>
                      <a:pt x="103886" y="154559"/>
                      <a:pt x="104394" y="153289"/>
                    </a:cubicBezTo>
                    <a:lnTo>
                      <a:pt x="104140" y="153797"/>
                    </a:lnTo>
                    <a:lnTo>
                      <a:pt x="107569" y="145923"/>
                    </a:lnTo>
                    <a:cubicBezTo>
                      <a:pt x="112268" y="135763"/>
                      <a:pt x="115697" y="128905"/>
                      <a:pt x="119253" y="122047"/>
                    </a:cubicBezTo>
                    <a:lnTo>
                      <a:pt x="145796" y="77978"/>
                    </a:lnTo>
                    <a:cubicBezTo>
                      <a:pt x="148717" y="73787"/>
                      <a:pt x="151638" y="69596"/>
                      <a:pt x="154813" y="65532"/>
                    </a:cubicBezTo>
                    <a:lnTo>
                      <a:pt x="156210" y="63754"/>
                    </a:lnTo>
                    <a:lnTo>
                      <a:pt x="157607" y="61976"/>
                    </a:lnTo>
                    <a:lnTo>
                      <a:pt x="161036" y="57785"/>
                    </a:lnTo>
                    <a:cubicBezTo>
                      <a:pt x="169799" y="47244"/>
                      <a:pt x="177292" y="38862"/>
                      <a:pt x="185293" y="30861"/>
                    </a:cubicBezTo>
                    <a:cubicBezTo>
                      <a:pt x="192024" y="24130"/>
                      <a:pt x="192532" y="11684"/>
                      <a:pt x="185293" y="5080"/>
                    </a:cubicBezTo>
                    <a:cubicBezTo>
                      <a:pt x="181483" y="1778"/>
                      <a:pt x="176784" y="0"/>
                      <a:pt x="172085" y="0"/>
                    </a:cubicBezTo>
                    <a:close/>
                  </a:path>
                </a:pathLst>
              </a:custGeom>
              <a:solidFill>
                <a:srgbClr val="69C0B2"/>
              </a:solidFill>
            </p:spPr>
          </p:sp>
        </p:grpSp>
        <p:grpSp>
          <p:nvGrpSpPr>
            <p:cNvPr name="Group 6" id="6"/>
            <p:cNvGrpSpPr>
              <a:grpSpLocks noChangeAspect="true"/>
            </p:cNvGrpSpPr>
            <p:nvPr/>
          </p:nvGrpSpPr>
          <p:grpSpPr>
            <a:xfrm rot="0">
              <a:off x="25400" y="1922324"/>
              <a:ext cx="828624" cy="903102"/>
              <a:chOff x="0" y="0"/>
              <a:chExt cx="190436" cy="207556"/>
            </a:xfrm>
          </p:grpSpPr>
          <p:sp>
            <p:nvSpPr>
              <p:cNvPr name="Freeform 7" id="7"/>
              <p:cNvSpPr/>
              <p:nvPr/>
            </p:nvSpPr>
            <p:spPr>
              <a:xfrm flipH="false" flipV="false" rot="0">
                <a:off x="0" y="0"/>
                <a:ext cx="190533" cy="207518"/>
              </a:xfrm>
              <a:custGeom>
                <a:avLst/>
                <a:gdLst/>
                <a:ahLst/>
                <a:cxnLst/>
                <a:rect r="r" b="b" t="t" l="l"/>
                <a:pathLst>
                  <a:path h="207518" w="190533">
                    <a:moveTo>
                      <a:pt x="172085" y="0"/>
                    </a:moveTo>
                    <a:cubicBezTo>
                      <a:pt x="167513" y="0"/>
                      <a:pt x="163068" y="1651"/>
                      <a:pt x="159512" y="5207"/>
                    </a:cubicBezTo>
                    <a:cubicBezTo>
                      <a:pt x="119380" y="44958"/>
                      <a:pt x="88900" y="94488"/>
                      <a:pt x="67818" y="146939"/>
                    </a:cubicBezTo>
                    <a:lnTo>
                      <a:pt x="40640" y="101473"/>
                    </a:lnTo>
                    <a:cubicBezTo>
                      <a:pt x="38354" y="97663"/>
                      <a:pt x="36195" y="93980"/>
                      <a:pt x="33909" y="90170"/>
                    </a:cubicBezTo>
                    <a:cubicBezTo>
                      <a:pt x="30607" y="84582"/>
                      <a:pt x="24130" y="81153"/>
                      <a:pt x="17780" y="81153"/>
                    </a:cubicBezTo>
                    <a:cubicBezTo>
                      <a:pt x="14732" y="81153"/>
                      <a:pt x="11684" y="81915"/>
                      <a:pt x="9017" y="83693"/>
                    </a:cubicBezTo>
                    <a:cubicBezTo>
                      <a:pt x="3556" y="87249"/>
                      <a:pt x="127" y="93218"/>
                      <a:pt x="0" y="99441"/>
                    </a:cubicBezTo>
                    <a:lnTo>
                      <a:pt x="0" y="99441"/>
                    </a:lnTo>
                    <a:lnTo>
                      <a:pt x="0" y="100076"/>
                    </a:lnTo>
                    <a:cubicBezTo>
                      <a:pt x="0" y="102997"/>
                      <a:pt x="889" y="105918"/>
                      <a:pt x="2413" y="108585"/>
                    </a:cubicBezTo>
                    <a:lnTo>
                      <a:pt x="49530" y="187579"/>
                    </a:lnTo>
                    <a:cubicBezTo>
                      <a:pt x="51816" y="191389"/>
                      <a:pt x="53975" y="195072"/>
                      <a:pt x="56261" y="198882"/>
                    </a:cubicBezTo>
                    <a:cubicBezTo>
                      <a:pt x="59817" y="204724"/>
                      <a:pt x="65913" y="207518"/>
                      <a:pt x="71882" y="207518"/>
                    </a:cubicBezTo>
                    <a:cubicBezTo>
                      <a:pt x="79629" y="207518"/>
                      <a:pt x="87249" y="202946"/>
                      <a:pt x="89535" y="194437"/>
                    </a:cubicBezTo>
                    <a:lnTo>
                      <a:pt x="102870" y="156972"/>
                    </a:lnTo>
                    <a:cubicBezTo>
                      <a:pt x="103378" y="155702"/>
                      <a:pt x="103886" y="154559"/>
                      <a:pt x="104394" y="153289"/>
                    </a:cubicBezTo>
                    <a:lnTo>
                      <a:pt x="104140" y="153797"/>
                    </a:lnTo>
                    <a:lnTo>
                      <a:pt x="107569" y="145923"/>
                    </a:lnTo>
                    <a:cubicBezTo>
                      <a:pt x="112268" y="135763"/>
                      <a:pt x="115697" y="128905"/>
                      <a:pt x="119253" y="122047"/>
                    </a:cubicBezTo>
                    <a:lnTo>
                      <a:pt x="145796" y="77978"/>
                    </a:lnTo>
                    <a:cubicBezTo>
                      <a:pt x="148717" y="73787"/>
                      <a:pt x="151638" y="69596"/>
                      <a:pt x="154813" y="65532"/>
                    </a:cubicBezTo>
                    <a:lnTo>
                      <a:pt x="156210" y="63754"/>
                    </a:lnTo>
                    <a:lnTo>
                      <a:pt x="157607" y="61976"/>
                    </a:lnTo>
                    <a:lnTo>
                      <a:pt x="161036" y="57785"/>
                    </a:lnTo>
                    <a:cubicBezTo>
                      <a:pt x="169799" y="47244"/>
                      <a:pt x="177292" y="38862"/>
                      <a:pt x="185293" y="30861"/>
                    </a:cubicBezTo>
                    <a:cubicBezTo>
                      <a:pt x="192024" y="24130"/>
                      <a:pt x="192532" y="11684"/>
                      <a:pt x="185293" y="5080"/>
                    </a:cubicBezTo>
                    <a:cubicBezTo>
                      <a:pt x="181483" y="1778"/>
                      <a:pt x="176784" y="0"/>
                      <a:pt x="172085" y="0"/>
                    </a:cubicBezTo>
                    <a:close/>
                  </a:path>
                </a:pathLst>
              </a:custGeom>
              <a:solidFill>
                <a:srgbClr val="69C0B2"/>
              </a:solidFill>
            </p:spPr>
          </p:sp>
        </p:grpSp>
        <p:sp>
          <p:nvSpPr>
            <p:cNvPr name="TextBox 8" id="8"/>
            <p:cNvSpPr txBox="true"/>
            <p:nvPr/>
          </p:nvSpPr>
          <p:spPr>
            <a:xfrm rot="0">
              <a:off x="1320002" y="-9525"/>
              <a:ext cx="18198063" cy="4808075"/>
            </a:xfrm>
            <a:prstGeom prst="rect">
              <a:avLst/>
            </a:prstGeom>
          </p:spPr>
          <p:txBody>
            <a:bodyPr anchor="t" rtlCol="false" tIns="0" lIns="0" bIns="0" rIns="0">
              <a:spAutoFit/>
            </a:bodyPr>
            <a:lstStyle/>
            <a:p>
              <a:pPr algn="l">
                <a:lnSpc>
                  <a:spcPts val="3621"/>
                </a:lnSpc>
              </a:pPr>
              <a:r>
                <a:rPr lang="en-US" sz="3018" b="true">
                  <a:solidFill>
                    <a:srgbClr val="65C5B4"/>
                  </a:solidFill>
                  <a:latin typeface="Baloo Thambi 2 Semi-Bold"/>
                  <a:ea typeface="Baloo Thambi 2 Semi-Bold"/>
                  <a:cs typeface="Baloo Thambi 2 Semi-Bold"/>
                  <a:sym typeface="Baloo Thambi 2 Semi-Bold"/>
                </a:rPr>
                <a:t>23% van de Nederlandse burgers tussen de 16 en 65 jaar scoort onder het basisniveau van digitale vaardigheden. </a:t>
              </a:r>
            </a:p>
            <a:p>
              <a:pPr algn="l">
                <a:lnSpc>
                  <a:spcPts val="3621"/>
                </a:lnSpc>
              </a:pPr>
            </a:p>
            <a:p>
              <a:pPr algn="l">
                <a:lnSpc>
                  <a:spcPts val="3621"/>
                </a:lnSpc>
              </a:pPr>
              <a:r>
                <a:rPr lang="en-US" sz="3018" b="true">
                  <a:solidFill>
                    <a:srgbClr val="65C5B4"/>
                  </a:solidFill>
                  <a:latin typeface="Baloo Thambi 2 Semi-Bold"/>
                  <a:ea typeface="Baloo Thambi 2 Semi-Bold"/>
                  <a:cs typeface="Baloo Thambi 2 Semi-Bold"/>
                  <a:sym typeface="Baloo Thambi 2 Semi-Bold"/>
                </a:rPr>
                <a:t>Binnen de doelgroep laagopgeleide mensen, zit maar slechts 29% boven het basisniveau om digitaal mee te kunnen doen. </a:t>
              </a:r>
            </a:p>
            <a:p>
              <a:pPr algn="l">
                <a:lnSpc>
                  <a:spcPts val="3621"/>
                </a:lnSpc>
              </a:pPr>
            </a:p>
            <a:p>
              <a:pPr algn="l">
                <a:lnSpc>
                  <a:spcPts val="3621"/>
                </a:lnSpc>
              </a:pPr>
              <a:r>
                <a:rPr lang="en-US" b="true" sz="3018">
                  <a:solidFill>
                    <a:srgbClr val="65C5B4"/>
                  </a:solidFill>
                  <a:latin typeface="Baloo Thambi 2 Semi-Bold"/>
                  <a:ea typeface="Baloo Thambi 2 Semi-Bold"/>
                  <a:cs typeface="Baloo Thambi 2 Semi-Bold"/>
                  <a:sym typeface="Baloo Thambi 2 Semi-Bold"/>
                </a:rPr>
                <a:t>3 miljoen volwassenen in Nederland zijn laaggeletterd, zij hebben vaak ook moeite met digitale vaardigheden.</a:t>
              </a:r>
            </a:p>
          </p:txBody>
        </p:sp>
        <p:grpSp>
          <p:nvGrpSpPr>
            <p:cNvPr name="Group 9" id="9"/>
            <p:cNvGrpSpPr>
              <a:grpSpLocks noChangeAspect="true"/>
            </p:cNvGrpSpPr>
            <p:nvPr/>
          </p:nvGrpSpPr>
          <p:grpSpPr>
            <a:xfrm rot="0">
              <a:off x="0" y="3752526"/>
              <a:ext cx="828624" cy="903102"/>
              <a:chOff x="0" y="0"/>
              <a:chExt cx="190436" cy="207556"/>
            </a:xfrm>
          </p:grpSpPr>
          <p:sp>
            <p:nvSpPr>
              <p:cNvPr name="Freeform 10" id="10"/>
              <p:cNvSpPr/>
              <p:nvPr/>
            </p:nvSpPr>
            <p:spPr>
              <a:xfrm flipH="false" flipV="false" rot="0">
                <a:off x="0" y="0"/>
                <a:ext cx="190533" cy="207518"/>
              </a:xfrm>
              <a:custGeom>
                <a:avLst/>
                <a:gdLst/>
                <a:ahLst/>
                <a:cxnLst/>
                <a:rect r="r" b="b" t="t" l="l"/>
                <a:pathLst>
                  <a:path h="207518" w="190533">
                    <a:moveTo>
                      <a:pt x="172085" y="0"/>
                    </a:moveTo>
                    <a:cubicBezTo>
                      <a:pt x="167513" y="0"/>
                      <a:pt x="163068" y="1651"/>
                      <a:pt x="159512" y="5207"/>
                    </a:cubicBezTo>
                    <a:cubicBezTo>
                      <a:pt x="119380" y="44958"/>
                      <a:pt x="88900" y="94488"/>
                      <a:pt x="67818" y="146939"/>
                    </a:cubicBezTo>
                    <a:lnTo>
                      <a:pt x="40640" y="101473"/>
                    </a:lnTo>
                    <a:cubicBezTo>
                      <a:pt x="38354" y="97663"/>
                      <a:pt x="36195" y="93980"/>
                      <a:pt x="33909" y="90170"/>
                    </a:cubicBezTo>
                    <a:cubicBezTo>
                      <a:pt x="30607" y="84582"/>
                      <a:pt x="24130" y="81153"/>
                      <a:pt x="17780" y="81153"/>
                    </a:cubicBezTo>
                    <a:cubicBezTo>
                      <a:pt x="14732" y="81153"/>
                      <a:pt x="11684" y="81915"/>
                      <a:pt x="9017" y="83693"/>
                    </a:cubicBezTo>
                    <a:cubicBezTo>
                      <a:pt x="3556" y="87249"/>
                      <a:pt x="127" y="93218"/>
                      <a:pt x="0" y="99441"/>
                    </a:cubicBezTo>
                    <a:lnTo>
                      <a:pt x="0" y="99441"/>
                    </a:lnTo>
                    <a:lnTo>
                      <a:pt x="0" y="100076"/>
                    </a:lnTo>
                    <a:cubicBezTo>
                      <a:pt x="0" y="102997"/>
                      <a:pt x="889" y="105918"/>
                      <a:pt x="2413" y="108585"/>
                    </a:cubicBezTo>
                    <a:lnTo>
                      <a:pt x="49530" y="187579"/>
                    </a:lnTo>
                    <a:cubicBezTo>
                      <a:pt x="51816" y="191389"/>
                      <a:pt x="53975" y="195072"/>
                      <a:pt x="56261" y="198882"/>
                    </a:cubicBezTo>
                    <a:cubicBezTo>
                      <a:pt x="59817" y="204724"/>
                      <a:pt x="65913" y="207518"/>
                      <a:pt x="71882" y="207518"/>
                    </a:cubicBezTo>
                    <a:cubicBezTo>
                      <a:pt x="79629" y="207518"/>
                      <a:pt x="87249" y="202946"/>
                      <a:pt x="89535" y="194437"/>
                    </a:cubicBezTo>
                    <a:lnTo>
                      <a:pt x="102870" y="156972"/>
                    </a:lnTo>
                    <a:cubicBezTo>
                      <a:pt x="103378" y="155702"/>
                      <a:pt x="103886" y="154559"/>
                      <a:pt x="104394" y="153289"/>
                    </a:cubicBezTo>
                    <a:lnTo>
                      <a:pt x="104140" y="153797"/>
                    </a:lnTo>
                    <a:lnTo>
                      <a:pt x="107569" y="145923"/>
                    </a:lnTo>
                    <a:cubicBezTo>
                      <a:pt x="112268" y="135763"/>
                      <a:pt x="115697" y="128905"/>
                      <a:pt x="119253" y="122047"/>
                    </a:cubicBezTo>
                    <a:lnTo>
                      <a:pt x="145796" y="77978"/>
                    </a:lnTo>
                    <a:cubicBezTo>
                      <a:pt x="148717" y="73787"/>
                      <a:pt x="151638" y="69596"/>
                      <a:pt x="154813" y="65532"/>
                    </a:cubicBezTo>
                    <a:lnTo>
                      <a:pt x="156210" y="63754"/>
                    </a:lnTo>
                    <a:lnTo>
                      <a:pt x="157607" y="61976"/>
                    </a:lnTo>
                    <a:lnTo>
                      <a:pt x="161036" y="57785"/>
                    </a:lnTo>
                    <a:cubicBezTo>
                      <a:pt x="169799" y="47244"/>
                      <a:pt x="177292" y="38862"/>
                      <a:pt x="185293" y="30861"/>
                    </a:cubicBezTo>
                    <a:cubicBezTo>
                      <a:pt x="192024" y="24130"/>
                      <a:pt x="192532" y="11684"/>
                      <a:pt x="185293" y="5080"/>
                    </a:cubicBezTo>
                    <a:cubicBezTo>
                      <a:pt x="181483" y="1778"/>
                      <a:pt x="176784" y="0"/>
                      <a:pt x="172085" y="0"/>
                    </a:cubicBezTo>
                    <a:close/>
                  </a:path>
                </a:pathLst>
              </a:custGeom>
              <a:solidFill>
                <a:srgbClr val="69C0B2"/>
              </a:solidFill>
            </p:spPr>
          </p:sp>
        </p:gr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35206D"/>
        </a:solidFill>
      </p:bgPr>
    </p:bg>
    <p:spTree>
      <p:nvGrpSpPr>
        <p:cNvPr id="1" name=""/>
        <p:cNvGrpSpPr/>
        <p:nvPr/>
      </p:nvGrpSpPr>
      <p:grpSpPr>
        <a:xfrm>
          <a:off x="0" y="0"/>
          <a:ext cx="0" cy="0"/>
          <a:chOff x="0" y="0"/>
          <a:chExt cx="0" cy="0"/>
        </a:xfrm>
      </p:grpSpPr>
      <p:grpSp>
        <p:nvGrpSpPr>
          <p:cNvPr name="Group 2" id="2"/>
          <p:cNvGrpSpPr/>
          <p:nvPr/>
        </p:nvGrpSpPr>
        <p:grpSpPr>
          <a:xfrm rot="0">
            <a:off x="2103364" y="3318810"/>
            <a:ext cx="6687728" cy="2626845"/>
            <a:chOff x="0" y="0"/>
            <a:chExt cx="1648084" cy="647344"/>
          </a:xfrm>
        </p:grpSpPr>
        <p:sp>
          <p:nvSpPr>
            <p:cNvPr name="Freeform 3" id="3"/>
            <p:cNvSpPr/>
            <p:nvPr/>
          </p:nvSpPr>
          <p:spPr>
            <a:xfrm flipH="false" flipV="false" rot="0">
              <a:off x="0" y="0"/>
              <a:ext cx="1648084" cy="647344"/>
            </a:xfrm>
            <a:custGeom>
              <a:avLst/>
              <a:gdLst/>
              <a:ahLst/>
              <a:cxnLst/>
              <a:rect r="r" b="b" t="t" l="l"/>
              <a:pathLst>
                <a:path h="647344" w="1648084">
                  <a:moveTo>
                    <a:pt x="59039" y="0"/>
                  </a:moveTo>
                  <a:lnTo>
                    <a:pt x="1589045" y="0"/>
                  </a:lnTo>
                  <a:cubicBezTo>
                    <a:pt x="1621651" y="0"/>
                    <a:pt x="1648084" y="26433"/>
                    <a:pt x="1648084" y="59039"/>
                  </a:cubicBezTo>
                  <a:lnTo>
                    <a:pt x="1648084" y="588305"/>
                  </a:lnTo>
                  <a:cubicBezTo>
                    <a:pt x="1648084" y="603963"/>
                    <a:pt x="1641864" y="618980"/>
                    <a:pt x="1630792" y="630052"/>
                  </a:cubicBezTo>
                  <a:cubicBezTo>
                    <a:pt x="1619720" y="641124"/>
                    <a:pt x="1604703" y="647344"/>
                    <a:pt x="1589045" y="647344"/>
                  </a:cubicBezTo>
                  <a:lnTo>
                    <a:pt x="59039" y="647344"/>
                  </a:lnTo>
                  <a:cubicBezTo>
                    <a:pt x="26433" y="647344"/>
                    <a:pt x="0" y="620911"/>
                    <a:pt x="0" y="588305"/>
                  </a:cubicBezTo>
                  <a:lnTo>
                    <a:pt x="0" y="59039"/>
                  </a:lnTo>
                  <a:cubicBezTo>
                    <a:pt x="0" y="43381"/>
                    <a:pt x="6220" y="28364"/>
                    <a:pt x="17292" y="17292"/>
                  </a:cubicBezTo>
                  <a:cubicBezTo>
                    <a:pt x="28364" y="6220"/>
                    <a:pt x="43381" y="0"/>
                    <a:pt x="59039" y="0"/>
                  </a:cubicBezTo>
                  <a:close/>
                </a:path>
              </a:pathLst>
            </a:custGeom>
            <a:solidFill>
              <a:srgbClr val="574499"/>
            </a:solidFill>
          </p:spPr>
        </p:sp>
        <p:sp>
          <p:nvSpPr>
            <p:cNvPr name="TextBox 4" id="4"/>
            <p:cNvSpPr txBox="true"/>
            <p:nvPr/>
          </p:nvSpPr>
          <p:spPr>
            <a:xfrm>
              <a:off x="0" y="-38100"/>
              <a:ext cx="1648084" cy="685444"/>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9496908" y="3318810"/>
            <a:ext cx="6687728" cy="2626845"/>
            <a:chOff x="0" y="0"/>
            <a:chExt cx="1648084" cy="647344"/>
          </a:xfrm>
        </p:grpSpPr>
        <p:sp>
          <p:nvSpPr>
            <p:cNvPr name="Freeform 6" id="6"/>
            <p:cNvSpPr/>
            <p:nvPr/>
          </p:nvSpPr>
          <p:spPr>
            <a:xfrm flipH="false" flipV="false" rot="0">
              <a:off x="0" y="0"/>
              <a:ext cx="1648084" cy="647344"/>
            </a:xfrm>
            <a:custGeom>
              <a:avLst/>
              <a:gdLst/>
              <a:ahLst/>
              <a:cxnLst/>
              <a:rect r="r" b="b" t="t" l="l"/>
              <a:pathLst>
                <a:path h="647344" w="1648084">
                  <a:moveTo>
                    <a:pt x="59039" y="0"/>
                  </a:moveTo>
                  <a:lnTo>
                    <a:pt x="1589045" y="0"/>
                  </a:lnTo>
                  <a:cubicBezTo>
                    <a:pt x="1621651" y="0"/>
                    <a:pt x="1648084" y="26433"/>
                    <a:pt x="1648084" y="59039"/>
                  </a:cubicBezTo>
                  <a:lnTo>
                    <a:pt x="1648084" y="588305"/>
                  </a:lnTo>
                  <a:cubicBezTo>
                    <a:pt x="1648084" y="603963"/>
                    <a:pt x="1641864" y="618980"/>
                    <a:pt x="1630792" y="630052"/>
                  </a:cubicBezTo>
                  <a:cubicBezTo>
                    <a:pt x="1619720" y="641124"/>
                    <a:pt x="1604703" y="647344"/>
                    <a:pt x="1589045" y="647344"/>
                  </a:cubicBezTo>
                  <a:lnTo>
                    <a:pt x="59039" y="647344"/>
                  </a:lnTo>
                  <a:cubicBezTo>
                    <a:pt x="26433" y="647344"/>
                    <a:pt x="0" y="620911"/>
                    <a:pt x="0" y="588305"/>
                  </a:cubicBezTo>
                  <a:lnTo>
                    <a:pt x="0" y="59039"/>
                  </a:lnTo>
                  <a:cubicBezTo>
                    <a:pt x="0" y="43381"/>
                    <a:pt x="6220" y="28364"/>
                    <a:pt x="17292" y="17292"/>
                  </a:cubicBezTo>
                  <a:cubicBezTo>
                    <a:pt x="28364" y="6220"/>
                    <a:pt x="43381" y="0"/>
                    <a:pt x="59039" y="0"/>
                  </a:cubicBezTo>
                  <a:close/>
                </a:path>
              </a:pathLst>
            </a:custGeom>
            <a:solidFill>
              <a:srgbClr val="574499"/>
            </a:solidFill>
          </p:spPr>
        </p:sp>
        <p:sp>
          <p:nvSpPr>
            <p:cNvPr name="TextBox 7" id="7"/>
            <p:cNvSpPr txBox="true"/>
            <p:nvPr/>
          </p:nvSpPr>
          <p:spPr>
            <a:xfrm>
              <a:off x="0" y="-38100"/>
              <a:ext cx="1648084" cy="685444"/>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2103364" y="6631455"/>
            <a:ext cx="6687728" cy="2626845"/>
            <a:chOff x="0" y="0"/>
            <a:chExt cx="1648084" cy="647344"/>
          </a:xfrm>
        </p:grpSpPr>
        <p:sp>
          <p:nvSpPr>
            <p:cNvPr name="Freeform 9" id="9"/>
            <p:cNvSpPr/>
            <p:nvPr/>
          </p:nvSpPr>
          <p:spPr>
            <a:xfrm flipH="false" flipV="false" rot="0">
              <a:off x="0" y="0"/>
              <a:ext cx="1648084" cy="647344"/>
            </a:xfrm>
            <a:custGeom>
              <a:avLst/>
              <a:gdLst/>
              <a:ahLst/>
              <a:cxnLst/>
              <a:rect r="r" b="b" t="t" l="l"/>
              <a:pathLst>
                <a:path h="647344" w="1648084">
                  <a:moveTo>
                    <a:pt x="59039" y="0"/>
                  </a:moveTo>
                  <a:lnTo>
                    <a:pt x="1589045" y="0"/>
                  </a:lnTo>
                  <a:cubicBezTo>
                    <a:pt x="1621651" y="0"/>
                    <a:pt x="1648084" y="26433"/>
                    <a:pt x="1648084" y="59039"/>
                  </a:cubicBezTo>
                  <a:lnTo>
                    <a:pt x="1648084" y="588305"/>
                  </a:lnTo>
                  <a:cubicBezTo>
                    <a:pt x="1648084" y="603963"/>
                    <a:pt x="1641864" y="618980"/>
                    <a:pt x="1630792" y="630052"/>
                  </a:cubicBezTo>
                  <a:cubicBezTo>
                    <a:pt x="1619720" y="641124"/>
                    <a:pt x="1604703" y="647344"/>
                    <a:pt x="1589045" y="647344"/>
                  </a:cubicBezTo>
                  <a:lnTo>
                    <a:pt x="59039" y="647344"/>
                  </a:lnTo>
                  <a:cubicBezTo>
                    <a:pt x="26433" y="647344"/>
                    <a:pt x="0" y="620911"/>
                    <a:pt x="0" y="588305"/>
                  </a:cubicBezTo>
                  <a:lnTo>
                    <a:pt x="0" y="59039"/>
                  </a:lnTo>
                  <a:cubicBezTo>
                    <a:pt x="0" y="43381"/>
                    <a:pt x="6220" y="28364"/>
                    <a:pt x="17292" y="17292"/>
                  </a:cubicBezTo>
                  <a:cubicBezTo>
                    <a:pt x="28364" y="6220"/>
                    <a:pt x="43381" y="0"/>
                    <a:pt x="59039" y="0"/>
                  </a:cubicBezTo>
                  <a:close/>
                </a:path>
              </a:pathLst>
            </a:custGeom>
            <a:solidFill>
              <a:srgbClr val="574499"/>
            </a:solidFill>
          </p:spPr>
        </p:sp>
        <p:sp>
          <p:nvSpPr>
            <p:cNvPr name="TextBox 10" id="10"/>
            <p:cNvSpPr txBox="true"/>
            <p:nvPr/>
          </p:nvSpPr>
          <p:spPr>
            <a:xfrm>
              <a:off x="0" y="-38100"/>
              <a:ext cx="1648084" cy="685444"/>
            </a:xfrm>
            <a:prstGeom prst="rect">
              <a:avLst/>
            </a:prstGeom>
          </p:spPr>
          <p:txBody>
            <a:bodyPr anchor="ctr" rtlCol="false" tIns="50800" lIns="50800" bIns="50800" rIns="50800"/>
            <a:lstStyle/>
            <a:p>
              <a:pPr algn="ctr">
                <a:lnSpc>
                  <a:spcPts val="2659"/>
                </a:lnSpc>
                <a:spcBef>
                  <a:spcPct val="0"/>
                </a:spcBef>
              </a:pPr>
            </a:p>
          </p:txBody>
        </p:sp>
      </p:grpSp>
      <p:sp>
        <p:nvSpPr>
          <p:cNvPr name="Freeform 11" id="11"/>
          <p:cNvSpPr/>
          <p:nvPr/>
        </p:nvSpPr>
        <p:spPr>
          <a:xfrm flipH="false" flipV="true" rot="1932036">
            <a:off x="9277387" y="6685438"/>
            <a:ext cx="1858225" cy="1121904"/>
          </a:xfrm>
          <a:custGeom>
            <a:avLst/>
            <a:gdLst/>
            <a:ahLst/>
            <a:cxnLst/>
            <a:rect r="r" b="b" t="t" l="l"/>
            <a:pathLst>
              <a:path h="1121904" w="1858225">
                <a:moveTo>
                  <a:pt x="0" y="1121903"/>
                </a:moveTo>
                <a:lnTo>
                  <a:pt x="1858226" y="1121903"/>
                </a:lnTo>
                <a:lnTo>
                  <a:pt x="1858226" y="0"/>
                </a:lnTo>
                <a:lnTo>
                  <a:pt x="0" y="0"/>
                </a:lnTo>
                <a:lnTo>
                  <a:pt x="0" y="1121903"/>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2" id="12"/>
          <p:cNvSpPr txBox="true"/>
          <p:nvPr/>
        </p:nvSpPr>
        <p:spPr>
          <a:xfrm rot="0">
            <a:off x="4068896" y="1028700"/>
            <a:ext cx="10150208" cy="1905000"/>
          </a:xfrm>
          <a:prstGeom prst="rect">
            <a:avLst/>
          </a:prstGeom>
        </p:spPr>
        <p:txBody>
          <a:bodyPr anchor="t" rtlCol="false" tIns="0" lIns="0" bIns="0" rIns="0">
            <a:spAutoFit/>
          </a:bodyPr>
          <a:lstStyle/>
          <a:p>
            <a:pPr algn="ctr">
              <a:lnSpc>
                <a:spcPts val="7559"/>
              </a:lnSpc>
            </a:pPr>
            <a:r>
              <a:rPr lang="en-US" b="true" sz="6299">
                <a:solidFill>
                  <a:srgbClr val="FFFEFE"/>
                </a:solidFill>
                <a:latin typeface="Baloo Thambi 2 Semi-Bold"/>
                <a:ea typeface="Baloo Thambi 2 Semi-Bold"/>
                <a:cs typeface="Baloo Thambi 2 Semi-Bold"/>
                <a:sym typeface="Baloo Thambi 2 Semi-Bold"/>
              </a:rPr>
              <a:t>Hoe digitale uitsluiting verschillende thema’s raakt</a:t>
            </a:r>
          </a:p>
        </p:txBody>
      </p:sp>
      <p:sp>
        <p:nvSpPr>
          <p:cNvPr name="TextBox 13" id="13"/>
          <p:cNvSpPr txBox="true"/>
          <p:nvPr/>
        </p:nvSpPr>
        <p:spPr>
          <a:xfrm rot="0">
            <a:off x="2812956" y="3584214"/>
            <a:ext cx="2103572" cy="513315"/>
          </a:xfrm>
          <a:prstGeom prst="rect">
            <a:avLst/>
          </a:prstGeom>
        </p:spPr>
        <p:txBody>
          <a:bodyPr anchor="t" rtlCol="false" tIns="0" lIns="0" bIns="0" rIns="0">
            <a:spAutoFit/>
          </a:bodyPr>
          <a:lstStyle/>
          <a:p>
            <a:pPr algn="ctr">
              <a:lnSpc>
                <a:spcPts val="4053"/>
              </a:lnSpc>
            </a:pPr>
            <a:r>
              <a:rPr lang="en-US" b="true" sz="3406">
                <a:solidFill>
                  <a:srgbClr val="FFFEFE"/>
                </a:solidFill>
                <a:latin typeface="Baloo Thambi 2 Bold"/>
                <a:ea typeface="Baloo Thambi 2 Bold"/>
                <a:cs typeface="Baloo Thambi 2 Bold"/>
                <a:sym typeface="Baloo Thambi 2 Bold"/>
              </a:rPr>
              <a:t>Financiën</a:t>
            </a:r>
          </a:p>
        </p:txBody>
      </p:sp>
      <p:sp>
        <p:nvSpPr>
          <p:cNvPr name="TextBox 14" id="14"/>
          <p:cNvSpPr txBox="true"/>
          <p:nvPr/>
        </p:nvSpPr>
        <p:spPr>
          <a:xfrm rot="0">
            <a:off x="2534369" y="4214431"/>
            <a:ext cx="6256723" cy="1378188"/>
          </a:xfrm>
          <a:prstGeom prst="rect">
            <a:avLst/>
          </a:prstGeom>
        </p:spPr>
        <p:txBody>
          <a:bodyPr anchor="t" rtlCol="false" tIns="0" lIns="0" bIns="0" rIns="0">
            <a:spAutoFit/>
          </a:bodyPr>
          <a:lstStyle/>
          <a:p>
            <a:pPr algn="l" marL="666266" indent="-333133" lvl="1">
              <a:lnSpc>
                <a:spcPts val="3672"/>
              </a:lnSpc>
              <a:buFont typeface="Arial"/>
              <a:buChar char="•"/>
            </a:pPr>
            <a:r>
              <a:rPr lang="en-US" sz="3085">
                <a:solidFill>
                  <a:srgbClr val="FFFEFE"/>
                </a:solidFill>
                <a:latin typeface="Baloo Thambi 2"/>
                <a:ea typeface="Baloo Thambi 2"/>
                <a:cs typeface="Baloo Thambi 2"/>
                <a:sym typeface="Baloo Thambi 2"/>
              </a:rPr>
              <a:t>Toeslagen mislopen</a:t>
            </a:r>
          </a:p>
          <a:p>
            <a:pPr algn="l" marL="666266" indent="-333133" lvl="1">
              <a:lnSpc>
                <a:spcPts val="3672"/>
              </a:lnSpc>
              <a:buFont typeface="Arial"/>
              <a:buChar char="•"/>
            </a:pPr>
            <a:r>
              <a:rPr lang="en-US" sz="3085">
                <a:solidFill>
                  <a:srgbClr val="FFFEFE"/>
                </a:solidFill>
                <a:latin typeface="Baloo Thambi 2"/>
                <a:ea typeface="Baloo Thambi 2"/>
                <a:cs typeface="Baloo Thambi 2"/>
                <a:sym typeface="Baloo Thambi 2"/>
              </a:rPr>
              <a:t>Boetes niet begrijpen</a:t>
            </a:r>
          </a:p>
          <a:p>
            <a:pPr algn="l" marL="666266" indent="-333133" lvl="1">
              <a:lnSpc>
                <a:spcPts val="3672"/>
              </a:lnSpc>
              <a:buFont typeface="Arial"/>
              <a:buChar char="•"/>
            </a:pPr>
            <a:r>
              <a:rPr lang="en-US" sz="3085">
                <a:solidFill>
                  <a:srgbClr val="FFFEFE"/>
                </a:solidFill>
                <a:latin typeface="Baloo Thambi 2"/>
                <a:ea typeface="Baloo Thambi 2"/>
                <a:cs typeface="Baloo Thambi 2"/>
                <a:sym typeface="Baloo Thambi 2"/>
              </a:rPr>
              <a:t>Schulden door gemiste brieven</a:t>
            </a:r>
          </a:p>
        </p:txBody>
      </p:sp>
      <p:sp>
        <p:nvSpPr>
          <p:cNvPr name="TextBox 15" id="15"/>
          <p:cNvSpPr txBox="true"/>
          <p:nvPr/>
        </p:nvSpPr>
        <p:spPr>
          <a:xfrm rot="0">
            <a:off x="10206500" y="3584214"/>
            <a:ext cx="2387935" cy="513315"/>
          </a:xfrm>
          <a:prstGeom prst="rect">
            <a:avLst/>
          </a:prstGeom>
        </p:spPr>
        <p:txBody>
          <a:bodyPr anchor="t" rtlCol="false" tIns="0" lIns="0" bIns="0" rIns="0">
            <a:spAutoFit/>
          </a:bodyPr>
          <a:lstStyle/>
          <a:p>
            <a:pPr algn="ctr">
              <a:lnSpc>
                <a:spcPts val="4053"/>
              </a:lnSpc>
            </a:pPr>
            <a:r>
              <a:rPr lang="en-US" b="true" sz="3406">
                <a:solidFill>
                  <a:srgbClr val="FFFEFE"/>
                </a:solidFill>
                <a:latin typeface="Baloo Thambi 2 Bold"/>
                <a:ea typeface="Baloo Thambi 2 Bold"/>
                <a:cs typeface="Baloo Thambi 2 Bold"/>
                <a:sym typeface="Baloo Thambi 2 Bold"/>
              </a:rPr>
              <a:t>Gezondheid</a:t>
            </a:r>
          </a:p>
        </p:txBody>
      </p:sp>
      <p:sp>
        <p:nvSpPr>
          <p:cNvPr name="TextBox 16" id="16"/>
          <p:cNvSpPr txBox="true"/>
          <p:nvPr/>
        </p:nvSpPr>
        <p:spPr>
          <a:xfrm rot="0">
            <a:off x="9927913" y="4214431"/>
            <a:ext cx="6008630" cy="1378188"/>
          </a:xfrm>
          <a:prstGeom prst="rect">
            <a:avLst/>
          </a:prstGeom>
        </p:spPr>
        <p:txBody>
          <a:bodyPr anchor="t" rtlCol="false" tIns="0" lIns="0" bIns="0" rIns="0">
            <a:spAutoFit/>
          </a:bodyPr>
          <a:lstStyle/>
          <a:p>
            <a:pPr algn="l" marL="666266" indent="-333133" lvl="1">
              <a:lnSpc>
                <a:spcPts val="3672"/>
              </a:lnSpc>
              <a:buFont typeface="Arial"/>
              <a:buChar char="•"/>
            </a:pPr>
            <a:r>
              <a:rPr lang="en-US" sz="3085">
                <a:solidFill>
                  <a:srgbClr val="FFFEFE"/>
                </a:solidFill>
                <a:latin typeface="Baloo Thambi 2"/>
                <a:ea typeface="Baloo Thambi 2"/>
                <a:cs typeface="Baloo Thambi 2"/>
                <a:sym typeface="Baloo Thambi 2"/>
              </a:rPr>
              <a:t>Niet inloggen zorgportaal</a:t>
            </a:r>
          </a:p>
          <a:p>
            <a:pPr algn="l" marL="666266" indent="-333133" lvl="1">
              <a:lnSpc>
                <a:spcPts val="3672"/>
              </a:lnSpc>
              <a:buFont typeface="Arial"/>
              <a:buChar char="•"/>
            </a:pPr>
            <a:r>
              <a:rPr lang="en-US" sz="3085">
                <a:solidFill>
                  <a:srgbClr val="FFFEFE"/>
                </a:solidFill>
                <a:latin typeface="Baloo Thambi 2"/>
                <a:ea typeface="Baloo Thambi 2"/>
                <a:cs typeface="Baloo Thambi 2"/>
                <a:sym typeface="Baloo Thambi 2"/>
              </a:rPr>
              <a:t>DigiD niet kunnen activeren</a:t>
            </a:r>
          </a:p>
          <a:p>
            <a:pPr algn="l" marL="666266" indent="-333133" lvl="1">
              <a:lnSpc>
                <a:spcPts val="3672"/>
              </a:lnSpc>
              <a:buFont typeface="Arial"/>
              <a:buChar char="•"/>
            </a:pPr>
            <a:r>
              <a:rPr lang="en-US" sz="3085">
                <a:solidFill>
                  <a:srgbClr val="FFFEFE"/>
                </a:solidFill>
                <a:latin typeface="Baloo Thambi 2"/>
                <a:ea typeface="Baloo Thambi 2"/>
                <a:cs typeface="Baloo Thambi 2"/>
                <a:sym typeface="Baloo Thambi 2"/>
              </a:rPr>
              <a:t>Zorgafspraken missen</a:t>
            </a:r>
          </a:p>
        </p:txBody>
      </p:sp>
      <p:sp>
        <p:nvSpPr>
          <p:cNvPr name="TextBox 17" id="17"/>
          <p:cNvSpPr txBox="true"/>
          <p:nvPr/>
        </p:nvSpPr>
        <p:spPr>
          <a:xfrm rot="0">
            <a:off x="2812956" y="6896859"/>
            <a:ext cx="2368977" cy="513315"/>
          </a:xfrm>
          <a:prstGeom prst="rect">
            <a:avLst/>
          </a:prstGeom>
        </p:spPr>
        <p:txBody>
          <a:bodyPr anchor="t" rtlCol="false" tIns="0" lIns="0" bIns="0" rIns="0">
            <a:spAutoFit/>
          </a:bodyPr>
          <a:lstStyle/>
          <a:p>
            <a:pPr algn="ctr">
              <a:lnSpc>
                <a:spcPts val="4053"/>
              </a:lnSpc>
            </a:pPr>
            <a:r>
              <a:rPr lang="en-US" b="true" sz="3406">
                <a:solidFill>
                  <a:srgbClr val="FFFEFE"/>
                </a:solidFill>
                <a:latin typeface="Baloo Thambi 2 Bold"/>
                <a:ea typeface="Baloo Thambi 2 Bold"/>
                <a:cs typeface="Baloo Thambi 2 Bold"/>
                <a:sym typeface="Baloo Thambi 2 Bold"/>
              </a:rPr>
              <a:t>Participatie</a:t>
            </a:r>
          </a:p>
        </p:txBody>
      </p:sp>
      <p:sp>
        <p:nvSpPr>
          <p:cNvPr name="TextBox 18" id="18"/>
          <p:cNvSpPr txBox="true"/>
          <p:nvPr/>
        </p:nvSpPr>
        <p:spPr>
          <a:xfrm rot="0">
            <a:off x="2534369" y="7527076"/>
            <a:ext cx="6256723" cy="1378188"/>
          </a:xfrm>
          <a:prstGeom prst="rect">
            <a:avLst/>
          </a:prstGeom>
        </p:spPr>
        <p:txBody>
          <a:bodyPr anchor="t" rtlCol="false" tIns="0" lIns="0" bIns="0" rIns="0">
            <a:spAutoFit/>
          </a:bodyPr>
          <a:lstStyle/>
          <a:p>
            <a:pPr algn="l" marL="666266" indent="-333133" lvl="1">
              <a:lnSpc>
                <a:spcPts val="3672"/>
              </a:lnSpc>
              <a:buFont typeface="Arial"/>
              <a:buChar char="•"/>
            </a:pPr>
            <a:r>
              <a:rPr lang="en-US" sz="3085">
                <a:solidFill>
                  <a:srgbClr val="FFFEFE"/>
                </a:solidFill>
                <a:latin typeface="Baloo Thambi 2"/>
                <a:ea typeface="Baloo Thambi 2"/>
                <a:cs typeface="Baloo Thambi 2"/>
                <a:sym typeface="Baloo Thambi 2"/>
              </a:rPr>
              <a:t>Reageren op een vacature</a:t>
            </a:r>
          </a:p>
          <a:p>
            <a:pPr algn="l" marL="666266" indent="-333133" lvl="1">
              <a:lnSpc>
                <a:spcPts val="3672"/>
              </a:lnSpc>
              <a:buFont typeface="Arial"/>
              <a:buChar char="•"/>
            </a:pPr>
            <a:r>
              <a:rPr lang="en-US" sz="3085">
                <a:solidFill>
                  <a:srgbClr val="FFFEFE"/>
                </a:solidFill>
                <a:latin typeface="Baloo Thambi 2"/>
                <a:ea typeface="Baloo Thambi 2"/>
                <a:cs typeface="Baloo Thambi 2"/>
                <a:sym typeface="Baloo Thambi 2"/>
              </a:rPr>
              <a:t>Inschrijven voor een opleiding</a:t>
            </a:r>
          </a:p>
          <a:p>
            <a:pPr algn="l" marL="666266" indent="-333133" lvl="1">
              <a:lnSpc>
                <a:spcPts val="3672"/>
              </a:lnSpc>
              <a:buFont typeface="Arial"/>
              <a:buChar char="•"/>
            </a:pPr>
            <a:r>
              <a:rPr lang="en-US" sz="3085">
                <a:solidFill>
                  <a:srgbClr val="FFFEFE"/>
                </a:solidFill>
                <a:latin typeface="Baloo Thambi 2"/>
                <a:ea typeface="Baloo Thambi 2"/>
                <a:cs typeface="Baloo Thambi 2"/>
                <a:sym typeface="Baloo Thambi 2"/>
              </a:rPr>
              <a:t>Contact met het onderwijs</a:t>
            </a:r>
          </a:p>
        </p:txBody>
      </p:sp>
      <p:sp>
        <p:nvSpPr>
          <p:cNvPr name="TextBox 19" id="19"/>
          <p:cNvSpPr txBox="true"/>
          <p:nvPr/>
        </p:nvSpPr>
        <p:spPr>
          <a:xfrm rot="0">
            <a:off x="11625002" y="6906384"/>
            <a:ext cx="4048938" cy="1895475"/>
          </a:xfrm>
          <a:prstGeom prst="rect">
            <a:avLst/>
          </a:prstGeom>
        </p:spPr>
        <p:txBody>
          <a:bodyPr anchor="t" rtlCol="false" tIns="0" lIns="0" bIns="0" rIns="0">
            <a:spAutoFit/>
          </a:bodyPr>
          <a:lstStyle/>
          <a:p>
            <a:pPr algn="ctr">
              <a:lnSpc>
                <a:spcPts val="3774"/>
              </a:lnSpc>
            </a:pPr>
            <a:r>
              <a:rPr lang="en-US" b="true" sz="3145">
                <a:solidFill>
                  <a:srgbClr val="FFFEFE"/>
                </a:solidFill>
                <a:latin typeface="Baloo Thambi 2 Semi-Bold"/>
                <a:ea typeface="Baloo Thambi 2 Semi-Bold"/>
                <a:cs typeface="Baloo Thambi 2 Semi-Bold"/>
                <a:sym typeface="Baloo Thambi 2 Semi-Bold"/>
              </a:rPr>
              <a:t>Digitaal uitsluiting leidt ook tot sociaal en maatschappelijke uitval</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9F457D"/>
        </a:solidFill>
      </p:bgPr>
    </p:bg>
    <p:spTree>
      <p:nvGrpSpPr>
        <p:cNvPr id="1" name=""/>
        <p:cNvGrpSpPr/>
        <p:nvPr/>
      </p:nvGrpSpPr>
      <p:grpSpPr>
        <a:xfrm>
          <a:off x="0" y="0"/>
          <a:ext cx="0" cy="0"/>
          <a:chOff x="0" y="0"/>
          <a:chExt cx="0" cy="0"/>
        </a:xfrm>
      </p:grpSpPr>
      <p:sp>
        <p:nvSpPr>
          <p:cNvPr name="Freeform 2" id="2"/>
          <p:cNvSpPr/>
          <p:nvPr/>
        </p:nvSpPr>
        <p:spPr>
          <a:xfrm flipH="false" flipV="false" rot="0">
            <a:off x="0" y="-1905000"/>
            <a:ext cx="18288000" cy="12192000"/>
          </a:xfrm>
          <a:custGeom>
            <a:avLst/>
            <a:gdLst/>
            <a:ahLst/>
            <a:cxnLst/>
            <a:rect r="r" b="b" t="t" l="l"/>
            <a:pathLst>
              <a:path h="12192000" w="18288000">
                <a:moveTo>
                  <a:pt x="0" y="0"/>
                </a:moveTo>
                <a:lnTo>
                  <a:pt x="18288000" y="0"/>
                </a:lnTo>
                <a:lnTo>
                  <a:pt x="18288000" y="12192000"/>
                </a:lnTo>
                <a:lnTo>
                  <a:pt x="0" y="12192000"/>
                </a:lnTo>
                <a:lnTo>
                  <a:pt x="0" y="0"/>
                </a:lnTo>
                <a:close/>
              </a:path>
            </a:pathLst>
          </a:custGeom>
          <a:blipFill>
            <a:blip r:embed="rId3"/>
            <a:stretch>
              <a:fillRect l="0" t="0" r="0" b="0"/>
            </a:stretch>
          </a:blipFill>
        </p:spPr>
      </p:sp>
      <p:sp>
        <p:nvSpPr>
          <p:cNvPr name="TextBox 3" id="3"/>
          <p:cNvSpPr txBox="true"/>
          <p:nvPr/>
        </p:nvSpPr>
        <p:spPr>
          <a:xfrm rot="0">
            <a:off x="2016552" y="2370307"/>
            <a:ext cx="6904528" cy="1381125"/>
          </a:xfrm>
          <a:prstGeom prst="rect">
            <a:avLst/>
          </a:prstGeom>
        </p:spPr>
        <p:txBody>
          <a:bodyPr anchor="t" rtlCol="false" tIns="0" lIns="0" bIns="0" rIns="0">
            <a:spAutoFit/>
          </a:bodyPr>
          <a:lstStyle/>
          <a:p>
            <a:pPr algn="ctr">
              <a:lnSpc>
                <a:spcPts val="5425"/>
              </a:lnSpc>
            </a:pPr>
            <a:r>
              <a:rPr lang="en-US" b="true" sz="4521">
                <a:solidFill>
                  <a:srgbClr val="9F457D"/>
                </a:solidFill>
                <a:latin typeface="Baloo Thambi 2 Bold"/>
                <a:ea typeface="Baloo Thambi 2 Bold"/>
                <a:cs typeface="Baloo Thambi 2 Bold"/>
                <a:sym typeface="Baloo Thambi 2 Bold"/>
              </a:rPr>
              <a:t>Hoe zit het met onzichtbare uitsluiting?</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793188"/>
        </a:solidFill>
      </p:bgPr>
    </p:bg>
    <p:spTree>
      <p:nvGrpSpPr>
        <p:cNvPr id="1" name=""/>
        <p:cNvGrpSpPr/>
        <p:nvPr/>
      </p:nvGrpSpPr>
      <p:grpSpPr>
        <a:xfrm>
          <a:off x="0" y="0"/>
          <a:ext cx="0" cy="0"/>
          <a:chOff x="0" y="0"/>
          <a:chExt cx="0" cy="0"/>
        </a:xfrm>
      </p:grpSpPr>
      <p:sp>
        <p:nvSpPr>
          <p:cNvPr name="Freeform 2" id="2"/>
          <p:cNvSpPr/>
          <p:nvPr/>
        </p:nvSpPr>
        <p:spPr>
          <a:xfrm flipH="false" flipV="false" rot="0">
            <a:off x="8004906" y="1028700"/>
            <a:ext cx="2278189" cy="1149800"/>
          </a:xfrm>
          <a:custGeom>
            <a:avLst/>
            <a:gdLst/>
            <a:ahLst/>
            <a:cxnLst/>
            <a:rect r="r" b="b" t="t" l="l"/>
            <a:pathLst>
              <a:path h="1149800" w="2278189">
                <a:moveTo>
                  <a:pt x="0" y="0"/>
                </a:moveTo>
                <a:lnTo>
                  <a:pt x="2278188" y="0"/>
                </a:lnTo>
                <a:lnTo>
                  <a:pt x="2278188" y="1149800"/>
                </a:lnTo>
                <a:lnTo>
                  <a:pt x="0" y="1149800"/>
                </a:lnTo>
                <a:lnTo>
                  <a:pt x="0" y="0"/>
                </a:lnTo>
                <a:close/>
              </a:path>
            </a:pathLst>
          </a:custGeom>
          <a:blipFill>
            <a:blip r:embed="rId3"/>
            <a:stretch>
              <a:fillRect l="0" t="0" r="0" b="0"/>
            </a:stretch>
          </a:blipFill>
        </p:spPr>
      </p:sp>
      <p:grpSp>
        <p:nvGrpSpPr>
          <p:cNvPr name="Group 3" id="3"/>
          <p:cNvGrpSpPr/>
          <p:nvPr/>
        </p:nvGrpSpPr>
        <p:grpSpPr>
          <a:xfrm rot="0">
            <a:off x="-769552" y="6419591"/>
            <a:ext cx="5961227" cy="596122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274" t="0" r="-32220" b="0"/>
              </a:stretch>
            </a:blipFill>
          </p:spPr>
        </p:sp>
      </p:grpSp>
      <p:sp>
        <p:nvSpPr>
          <p:cNvPr name="TextBox 5" id="5"/>
          <p:cNvSpPr txBox="true"/>
          <p:nvPr/>
        </p:nvSpPr>
        <p:spPr>
          <a:xfrm rot="0">
            <a:off x="5191675" y="4138087"/>
            <a:ext cx="8145857" cy="2010826"/>
          </a:xfrm>
          <a:prstGeom prst="rect">
            <a:avLst/>
          </a:prstGeom>
        </p:spPr>
        <p:txBody>
          <a:bodyPr anchor="t" rtlCol="false" tIns="0" lIns="0" bIns="0" rIns="0">
            <a:spAutoFit/>
          </a:bodyPr>
          <a:lstStyle/>
          <a:p>
            <a:pPr algn="ctr">
              <a:lnSpc>
                <a:spcPts val="7955"/>
              </a:lnSpc>
            </a:pPr>
            <a:r>
              <a:rPr lang="en-US" b="true" sz="6629">
                <a:solidFill>
                  <a:srgbClr val="FFFEFE"/>
                </a:solidFill>
                <a:latin typeface="Baloo Thambi 2 Semi-Bold"/>
                <a:ea typeface="Baloo Thambi 2 Semi-Bold"/>
                <a:cs typeface="Baloo Thambi 2 Semi-Bold"/>
                <a:sym typeface="Baloo Thambi 2 Semi-Bold"/>
              </a:rPr>
              <a:t>Verhalen vertellen meer dan statistieken</a:t>
            </a:r>
          </a:p>
        </p:txBody>
      </p:sp>
      <p:grpSp>
        <p:nvGrpSpPr>
          <p:cNvPr name="Group 6" id="6"/>
          <p:cNvGrpSpPr/>
          <p:nvPr/>
        </p:nvGrpSpPr>
        <p:grpSpPr>
          <a:xfrm rot="0">
            <a:off x="13337532" y="-2314806"/>
            <a:ext cx="5961227" cy="5961227"/>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7291" t="0" r="-7291" b="0"/>
              </a:stretch>
            </a:blipFill>
          </p:spPr>
        </p:sp>
      </p:grpSp>
      <p:grpSp>
        <p:nvGrpSpPr>
          <p:cNvPr name="Group 8" id="8"/>
          <p:cNvGrpSpPr/>
          <p:nvPr/>
        </p:nvGrpSpPr>
        <p:grpSpPr>
          <a:xfrm rot="0">
            <a:off x="831314" y="798752"/>
            <a:ext cx="2759497" cy="2759497"/>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6747" t="0" r="-16747" b="0"/>
              </a:stretch>
            </a:blipFill>
          </p:spPr>
        </p:sp>
      </p:grpSp>
      <p:grpSp>
        <p:nvGrpSpPr>
          <p:cNvPr name="Group 10" id="10"/>
          <p:cNvGrpSpPr/>
          <p:nvPr/>
        </p:nvGrpSpPr>
        <p:grpSpPr>
          <a:xfrm rot="0">
            <a:off x="2211062" y="2266673"/>
            <a:ext cx="2759497" cy="2759497"/>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0" t="-16747" r="0" b="-16747"/>
              </a:stretch>
            </a:blipFill>
          </p:spPr>
        </p:sp>
      </p:grpSp>
      <p:grpSp>
        <p:nvGrpSpPr>
          <p:cNvPr name="Group 12" id="12"/>
          <p:cNvGrpSpPr/>
          <p:nvPr/>
        </p:nvGrpSpPr>
        <p:grpSpPr>
          <a:xfrm rot="0">
            <a:off x="14499803" y="5119055"/>
            <a:ext cx="2759497" cy="2759497"/>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14819" t="0" r="-18675" b="0"/>
              </a:stretch>
            </a:blipFill>
          </p:spPr>
        </p:sp>
      </p:grpSp>
      <p:grpSp>
        <p:nvGrpSpPr>
          <p:cNvPr name="Group 14" id="14"/>
          <p:cNvGrpSpPr/>
          <p:nvPr/>
        </p:nvGrpSpPr>
        <p:grpSpPr>
          <a:xfrm rot="0">
            <a:off x="12949344" y="6498803"/>
            <a:ext cx="2759497" cy="2759497"/>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0" t="-12247" r="0" b="-21247"/>
              </a:stretch>
            </a:blipFill>
          </p:spPr>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9F457D"/>
        </a:solidFill>
      </p:bgPr>
    </p:bg>
    <p:spTree>
      <p:nvGrpSpPr>
        <p:cNvPr id="1" name=""/>
        <p:cNvGrpSpPr/>
        <p:nvPr/>
      </p:nvGrpSpPr>
      <p:grpSpPr>
        <a:xfrm>
          <a:off x="0" y="0"/>
          <a:ext cx="0" cy="0"/>
          <a:chOff x="0" y="0"/>
          <a:chExt cx="0" cy="0"/>
        </a:xfrm>
      </p:grpSpPr>
      <p:sp>
        <p:nvSpPr>
          <p:cNvPr name="Freeform 2" id="2"/>
          <p:cNvSpPr/>
          <p:nvPr/>
        </p:nvSpPr>
        <p:spPr>
          <a:xfrm flipH="false" flipV="false" rot="0">
            <a:off x="0" y="-1392277"/>
            <a:ext cx="18288000" cy="16975143"/>
          </a:xfrm>
          <a:custGeom>
            <a:avLst/>
            <a:gdLst/>
            <a:ahLst/>
            <a:cxnLst/>
            <a:rect r="r" b="b" t="t" l="l"/>
            <a:pathLst>
              <a:path h="16975143" w="18288000">
                <a:moveTo>
                  <a:pt x="0" y="0"/>
                </a:moveTo>
                <a:lnTo>
                  <a:pt x="18288000" y="0"/>
                </a:lnTo>
                <a:lnTo>
                  <a:pt x="18288000" y="16975143"/>
                </a:lnTo>
                <a:lnTo>
                  <a:pt x="0" y="16975143"/>
                </a:lnTo>
                <a:lnTo>
                  <a:pt x="0" y="0"/>
                </a:lnTo>
                <a:close/>
              </a:path>
            </a:pathLst>
          </a:custGeom>
          <a:blipFill>
            <a:blip r:embed="rId3"/>
            <a:stretch>
              <a:fillRect l="0" t="-30775" r="0" b="-30775"/>
            </a:stretch>
          </a:blipFill>
        </p:spPr>
      </p:sp>
      <p:sp>
        <p:nvSpPr>
          <p:cNvPr name="TextBox 3" id="3"/>
          <p:cNvSpPr txBox="true"/>
          <p:nvPr/>
        </p:nvSpPr>
        <p:spPr>
          <a:xfrm rot="0">
            <a:off x="1991571" y="2623104"/>
            <a:ext cx="5799055" cy="3578779"/>
          </a:xfrm>
          <a:prstGeom prst="rect">
            <a:avLst/>
          </a:prstGeom>
        </p:spPr>
        <p:txBody>
          <a:bodyPr anchor="t" rtlCol="false" tIns="0" lIns="0" bIns="0" rIns="0">
            <a:spAutoFit/>
          </a:bodyPr>
          <a:lstStyle/>
          <a:p>
            <a:pPr algn="ctr">
              <a:lnSpc>
                <a:spcPts val="5663"/>
              </a:lnSpc>
            </a:pPr>
            <a:r>
              <a:rPr lang="en-US" b="true" sz="4719">
                <a:solidFill>
                  <a:srgbClr val="FFFEFE"/>
                </a:solidFill>
                <a:latin typeface="Baloo Thambi 2 Semi-Bold"/>
                <a:ea typeface="Baloo Thambi 2 Semi-Bold"/>
                <a:cs typeface="Baloo Thambi 2 Semi-Bold"/>
                <a:sym typeface="Baloo Thambi 2 Semi-Bold"/>
              </a:rPr>
              <a:t>“Als één schakel ontbreekt, kom je in een vicieuze cirkel van problemen terecht.” </a:t>
            </a:r>
          </a:p>
        </p:txBody>
      </p:sp>
      <p:sp>
        <p:nvSpPr>
          <p:cNvPr name="TextBox 4" id="4"/>
          <p:cNvSpPr txBox="true"/>
          <p:nvPr/>
        </p:nvSpPr>
        <p:spPr>
          <a:xfrm rot="0">
            <a:off x="3271416" y="2190788"/>
            <a:ext cx="3239364" cy="432316"/>
          </a:xfrm>
          <a:prstGeom prst="rect">
            <a:avLst/>
          </a:prstGeom>
        </p:spPr>
        <p:txBody>
          <a:bodyPr anchor="t" rtlCol="false" tIns="0" lIns="0" bIns="0" rIns="0">
            <a:spAutoFit/>
          </a:bodyPr>
          <a:lstStyle/>
          <a:p>
            <a:pPr algn="ctr">
              <a:lnSpc>
                <a:spcPts val="3458"/>
              </a:lnSpc>
            </a:pPr>
            <a:r>
              <a:rPr lang="en-US" b="true" sz="2906">
                <a:solidFill>
                  <a:srgbClr val="FFFEFE"/>
                </a:solidFill>
                <a:latin typeface="Baloo Thambi 2 Bold"/>
                <a:ea typeface="Baloo Thambi 2 Bold"/>
                <a:cs typeface="Baloo Thambi 2 Bold"/>
                <a:sym typeface="Baloo Thambi 2 Bold"/>
              </a:rPr>
              <a:t>Dit is Samantha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BA22242A338C4BBD0AF6A3A662A974" ma:contentTypeVersion="14" ma:contentTypeDescription="Een nieuw document maken." ma:contentTypeScope="" ma:versionID="3ed23f1a1e1857eaf7b17f34925f79a0">
  <xsd:schema xmlns:xsd="http://www.w3.org/2001/XMLSchema" xmlns:xs="http://www.w3.org/2001/XMLSchema" xmlns:p="http://schemas.microsoft.com/office/2006/metadata/properties" xmlns:ns2="3d45b86c-2507-49e2-9650-9a62334440a1" xmlns:ns3="c83eb975-2db4-461b-b913-990691e08000" targetNamespace="http://schemas.microsoft.com/office/2006/metadata/properties" ma:root="true" ma:fieldsID="2a7c5b7f266324322c82681fbc80c93a" ns2:_="" ns3:_="">
    <xsd:import namespace="3d45b86c-2507-49e2-9650-9a62334440a1"/>
    <xsd:import namespace="c83eb975-2db4-461b-b913-990691e0800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45b86c-2507-49e2-9650-9a62334440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28567b0e-e49e-42b0-b8e9-b598b8d1f7b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83eb975-2db4-461b-b913-990691e0800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a4854e11-cd4a-4126-822e-416626e85d21}" ma:internalName="TaxCatchAll" ma:showField="CatchAllData" ma:web="c83eb975-2db4-461b-b913-990691e080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83eb975-2db4-461b-b913-990691e08000" xsi:nil="true"/>
    <lcf76f155ced4ddcb4097134ff3c332f xmlns="3d45b86c-2507-49e2-9650-9a62334440a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12B265B-946F-4092-9352-CFC403E2AAF1}"/>
</file>

<file path=customXml/itemProps2.xml><?xml version="1.0" encoding="utf-8"?>
<ds:datastoreItem xmlns:ds="http://schemas.openxmlformats.org/officeDocument/2006/customXml" ds:itemID="{4DC9C2EE-287C-4E34-9479-7FB4EF5D8AE7}"/>
</file>

<file path=customXml/itemProps3.xml><?xml version="1.0" encoding="utf-8"?>
<ds:datastoreItem xmlns:ds="http://schemas.openxmlformats.org/officeDocument/2006/customXml" ds:itemID="{A539EC29-FF66-4252-AB88-C83D015B342C}"/>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Presentatie LBA - 21 mei 2026</dc:title>
  <cp:revision>1</cp:revision>
  <dcterms:created xsi:type="dcterms:W3CDTF">2006-08-16T00:00:00Z</dcterms:created>
  <dcterms:modified xsi:type="dcterms:W3CDTF">2011-08-01T06:04:30Z</dcterms:modified>
  <dc:identifier>DAHIPSgvfTA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0x010100DDBA22242A338C4BBD0AF6A3A662A974</vt:lpwstr>
  </property>
</Properties>
</file>