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 id="2147483669"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embeddedFontLst>
    <p:embeddedFont>
      <p:font typeface="Abel" panose="020F0502020204030204" pitchFamily="2" charset="0"/>
      <p:regular r:id="rId25"/>
    </p:embeddedFont>
    <p:embeddedFont>
      <p:font typeface="Roboto Slab" panose="020F0502020204030204"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43">
          <p15:clr>
            <a:srgbClr val="A4A3A4"/>
          </p15:clr>
        </p15:guide>
        <p15:guide id="2" pos="3519">
          <p15:clr>
            <a:srgbClr val="A4A3A4"/>
          </p15:clr>
        </p15:guide>
        <p15:guide id="3" pos="2275">
          <p15:clr>
            <a:srgbClr val="747775"/>
          </p15:clr>
        </p15:guide>
        <p15:guide id="4" orient="horz" pos="815">
          <p15:clr>
            <a:srgbClr val="747775"/>
          </p15:clr>
        </p15:guide>
        <p15:guide id="5" orient="horz" pos="880">
          <p15:clr>
            <a:srgbClr val="747775"/>
          </p15:clr>
        </p15:guide>
        <p15:guide id="6"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guide orient="horz" pos="2543"/>
        <p:guide pos="3519"/>
        <p:guide pos="2275"/>
        <p:guide orient="horz" pos="815"/>
        <p:guide orient="horz" pos="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9ef10ad95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9ef10ad95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1c45f08d4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1c45f08d4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ef10ad953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9ef10ad95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b56ec565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b56ec565c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b56ec565cc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b56ec565c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b56ec565c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b56ec565c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b56ec565cc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b56ec565c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b56ec565c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b56ec565c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9ef10ad95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9ef10ad95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9ef10ad95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9ef10ad95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c45f08d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endParaRPr dirty="0"/>
          </a:p>
        </p:txBody>
      </p:sp>
      <p:sp>
        <p:nvSpPr>
          <p:cNvPr id="107" name="Google Shape;107;g31c45f08d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9dd7c6d41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dd7c6d41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9ef10ad95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9ef10ad9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9ef10ad95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9ef10ad9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9ef10ad95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9ef10ad95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9ef10ad9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9ef10ad9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9ef10ad95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9ef10ad95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9dd92a633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9dd92a633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638300" y="1991825"/>
            <a:ext cx="5867400" cy="11598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4800"/>
              <a:buNone/>
              <a:defRPr sz="4800">
                <a:solidFill>
                  <a:schemeClr val="lt1"/>
                </a:solidFill>
                <a:latin typeface="Arial"/>
                <a:ea typeface="Arial"/>
                <a:cs typeface="Arial"/>
                <a:sym typeface="Arial"/>
              </a:defRPr>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pic>
        <p:nvPicPr>
          <p:cNvPr id="60" name="Google Shape;60;p14"/>
          <p:cNvPicPr preferRelativeResize="0"/>
          <p:nvPr/>
        </p:nvPicPr>
        <p:blipFill rotWithShape="1">
          <a:blip r:embed="rId2">
            <a:alphaModFix/>
          </a:blip>
          <a:srcRect/>
          <a:stretch/>
        </p:blipFill>
        <p:spPr>
          <a:xfrm>
            <a:off x="3515006" y="3922668"/>
            <a:ext cx="2113987" cy="34831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sp>
        <p:nvSpPr>
          <p:cNvPr id="62" name="Google Shape;62;p15"/>
          <p:cNvSpPr/>
          <p:nvPr/>
        </p:nvSpPr>
        <p:spPr>
          <a:xfrm>
            <a:off x="3929100" y="1123950"/>
            <a:ext cx="1285800" cy="9600"/>
          </a:xfrm>
          <a:prstGeom prst="rect">
            <a:avLst/>
          </a:prstGeom>
          <a:solidFill>
            <a:srgbClr val="00329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5"/>
          <p:cNvSpPr txBox="1">
            <a:spLocks noGrp="1"/>
          </p:cNvSpPr>
          <p:nvPr>
            <p:ph type="title"/>
          </p:nvPr>
        </p:nvSpPr>
        <p:spPr>
          <a:xfrm>
            <a:off x="1114425" y="358375"/>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800">
                <a:latin typeface="Arial"/>
                <a:ea typeface="Arial"/>
                <a:cs typeface="Arial"/>
                <a:sym typeface="Arial"/>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
        <p:nvSpPr>
          <p:cNvPr id="64" name="Google Shape;64;p15"/>
          <p:cNvSpPr txBox="1">
            <a:spLocks noGrp="1"/>
          </p:cNvSpPr>
          <p:nvPr>
            <p:ph type="body" idx="1"/>
          </p:nvPr>
        </p:nvSpPr>
        <p:spPr>
          <a:xfrm>
            <a:off x="1114425" y="1316095"/>
            <a:ext cx="6915300" cy="33036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sz="2000">
                <a:latin typeface="Arial"/>
                <a:ea typeface="Arial"/>
                <a:cs typeface="Arial"/>
                <a:sym typeface="Arial"/>
              </a:defRPr>
            </a:lvl1pPr>
            <a:lvl2pPr marL="914400" lvl="1" indent="-381000" algn="l" rtl="0">
              <a:lnSpc>
                <a:spcPct val="100000"/>
              </a:lnSpc>
              <a:spcBef>
                <a:spcPts val="0"/>
              </a:spcBef>
              <a:spcAft>
                <a:spcPts val="0"/>
              </a:spcAft>
              <a:buSzPts val="2400"/>
              <a:buChar char="-"/>
              <a:defRPr sz="1800"/>
            </a:lvl2pPr>
            <a:lvl3pPr marL="1371600" lvl="2" indent="-381000" algn="l" rtl="0">
              <a:lnSpc>
                <a:spcPct val="100000"/>
              </a:lnSpc>
              <a:spcBef>
                <a:spcPts val="0"/>
              </a:spcBef>
              <a:spcAft>
                <a:spcPts val="0"/>
              </a:spcAft>
              <a:buSzPts val="2400"/>
              <a:buChar char="-"/>
              <a:defRPr sz="1600"/>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65" name="Google Shape;65;p15"/>
          <p:cNvSpPr txBox="1">
            <a:spLocks noGrp="1"/>
          </p:cNvSpPr>
          <p:nvPr>
            <p:ph type="sldNum" idx="12"/>
          </p:nvPr>
        </p:nvSpPr>
        <p:spPr>
          <a:xfrm>
            <a:off x="-26456" y="4670434"/>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6"/>
        <p:cNvGrpSpPr/>
        <p:nvPr/>
      </p:nvGrpSpPr>
      <p:grpSpPr>
        <a:xfrm>
          <a:off x="0" y="0"/>
          <a:ext cx="0" cy="0"/>
          <a:chOff x="0" y="0"/>
          <a:chExt cx="0" cy="0"/>
        </a:xfrm>
      </p:grpSpPr>
      <p:sp>
        <p:nvSpPr>
          <p:cNvPr id="67" name="Google Shape;67;p16"/>
          <p:cNvSpPr/>
          <p:nvPr/>
        </p:nvSpPr>
        <p:spPr>
          <a:xfrm>
            <a:off x="3929100" y="1123950"/>
            <a:ext cx="1285800" cy="9600"/>
          </a:xfrm>
          <a:prstGeom prst="rect">
            <a:avLst/>
          </a:prstGeom>
          <a:solidFill>
            <a:srgbClr val="00329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6"/>
          <p:cNvSpPr txBox="1">
            <a:spLocks noGrp="1"/>
          </p:cNvSpPr>
          <p:nvPr>
            <p:ph type="title"/>
          </p:nvPr>
        </p:nvSpPr>
        <p:spPr>
          <a:xfrm>
            <a:off x="1114425" y="358375"/>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800">
                <a:latin typeface="Arial"/>
                <a:ea typeface="Arial"/>
                <a:cs typeface="Arial"/>
                <a:sym typeface="Arial"/>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
        <p:nvSpPr>
          <p:cNvPr id="69" name="Google Shape;69;p16"/>
          <p:cNvSpPr txBox="1">
            <a:spLocks noGrp="1"/>
          </p:cNvSpPr>
          <p:nvPr>
            <p:ph type="body" idx="1"/>
          </p:nvPr>
        </p:nvSpPr>
        <p:spPr>
          <a:xfrm>
            <a:off x="942975" y="1352550"/>
            <a:ext cx="3522900" cy="31338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lvl="0" indent="-355600" algn="l" rtl="0">
              <a:lnSpc>
                <a:spcPct val="100000"/>
              </a:lnSpc>
              <a:spcBef>
                <a:spcPts val="600"/>
              </a:spcBef>
              <a:spcAft>
                <a:spcPts val="0"/>
              </a:spcAft>
              <a:buSzPts val="2000"/>
              <a:buChar char="-"/>
              <a:defRPr sz="1600">
                <a:latin typeface="Arial"/>
                <a:ea typeface="Arial"/>
                <a:cs typeface="Arial"/>
                <a:sym typeface="Arial"/>
              </a:defRPr>
            </a:lvl1pPr>
            <a:lvl2pPr marL="914400" lvl="1" indent="-355600" algn="l" rtl="0">
              <a:lnSpc>
                <a:spcPct val="100000"/>
              </a:lnSpc>
              <a:spcBef>
                <a:spcPts val="0"/>
              </a:spcBef>
              <a:spcAft>
                <a:spcPts val="0"/>
              </a:spcAft>
              <a:buSzPts val="2000"/>
              <a:buChar char="-"/>
              <a:defRPr sz="2000"/>
            </a:lvl2pPr>
            <a:lvl3pPr marL="1371600" lvl="2" indent="-355600" algn="l" rtl="0">
              <a:lnSpc>
                <a:spcPct val="100000"/>
              </a:lnSpc>
              <a:spcBef>
                <a:spcPts val="0"/>
              </a:spcBef>
              <a:spcAft>
                <a:spcPts val="0"/>
              </a:spcAft>
              <a:buSzPts val="2000"/>
              <a:buChar char="-"/>
              <a:defRPr sz="2000"/>
            </a:lvl3pPr>
            <a:lvl4pPr marL="1828800" lvl="3" indent="-355600" algn="l" rtl="0">
              <a:lnSpc>
                <a:spcPct val="100000"/>
              </a:lnSpc>
              <a:spcBef>
                <a:spcPts val="0"/>
              </a:spcBef>
              <a:spcAft>
                <a:spcPts val="0"/>
              </a:spcAft>
              <a:buSzPts val="2000"/>
              <a:buChar char="-"/>
              <a:defRPr sz="2000"/>
            </a:lvl4pPr>
            <a:lvl5pPr marL="2286000" lvl="4" indent="-355600" algn="l" rtl="0">
              <a:lnSpc>
                <a:spcPct val="100000"/>
              </a:lnSpc>
              <a:spcBef>
                <a:spcPts val="0"/>
              </a:spcBef>
              <a:spcAft>
                <a:spcPts val="0"/>
              </a:spcAft>
              <a:buSzPts val="2000"/>
              <a:buChar char="-"/>
              <a:defRPr sz="2000"/>
            </a:lvl5pPr>
            <a:lvl6pPr marL="2743200" lvl="5" indent="-355600" algn="l" rtl="0">
              <a:lnSpc>
                <a:spcPct val="100000"/>
              </a:lnSpc>
              <a:spcBef>
                <a:spcPts val="0"/>
              </a:spcBef>
              <a:spcAft>
                <a:spcPts val="0"/>
              </a:spcAft>
              <a:buSzPts val="2000"/>
              <a:buChar char="-"/>
              <a:defRPr sz="2000"/>
            </a:lvl6pPr>
            <a:lvl7pPr marL="3200400" lvl="6" indent="-355600" algn="l" rtl="0">
              <a:lnSpc>
                <a:spcPct val="100000"/>
              </a:lnSpc>
              <a:spcBef>
                <a:spcPts val="0"/>
              </a:spcBef>
              <a:spcAft>
                <a:spcPts val="0"/>
              </a:spcAft>
              <a:buSzPts val="2000"/>
              <a:buChar char="-"/>
              <a:defRPr sz="2000"/>
            </a:lvl7pPr>
            <a:lvl8pPr marL="3657600" lvl="7" indent="-355600" algn="l" rtl="0">
              <a:lnSpc>
                <a:spcPct val="100000"/>
              </a:lnSpc>
              <a:spcBef>
                <a:spcPts val="0"/>
              </a:spcBef>
              <a:spcAft>
                <a:spcPts val="0"/>
              </a:spcAft>
              <a:buSzPts val="2000"/>
              <a:buChar char="-"/>
              <a:defRPr sz="2000"/>
            </a:lvl8pPr>
            <a:lvl9pPr marL="4114800" lvl="8" indent="-355600" algn="l" rtl="0">
              <a:lnSpc>
                <a:spcPct val="100000"/>
              </a:lnSpc>
              <a:spcBef>
                <a:spcPts val="0"/>
              </a:spcBef>
              <a:spcAft>
                <a:spcPts val="0"/>
              </a:spcAft>
              <a:buSzPts val="2000"/>
              <a:buChar char="-"/>
              <a:defRPr sz="2000"/>
            </a:lvl9pPr>
          </a:lstStyle>
          <a:p>
            <a:endParaRPr/>
          </a:p>
        </p:txBody>
      </p:sp>
      <p:sp>
        <p:nvSpPr>
          <p:cNvPr id="70" name="Google Shape;70;p16"/>
          <p:cNvSpPr txBox="1">
            <a:spLocks noGrp="1"/>
          </p:cNvSpPr>
          <p:nvPr>
            <p:ph type="body" idx="2"/>
          </p:nvPr>
        </p:nvSpPr>
        <p:spPr>
          <a:xfrm>
            <a:off x="4678075" y="1352550"/>
            <a:ext cx="3522900" cy="31338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lvl="0" indent="-355600" algn="l" rtl="0">
              <a:lnSpc>
                <a:spcPct val="100000"/>
              </a:lnSpc>
              <a:spcBef>
                <a:spcPts val="600"/>
              </a:spcBef>
              <a:spcAft>
                <a:spcPts val="0"/>
              </a:spcAft>
              <a:buSzPts val="2000"/>
              <a:buChar char="-"/>
              <a:defRPr sz="1600">
                <a:latin typeface="Arial"/>
                <a:ea typeface="Arial"/>
                <a:cs typeface="Arial"/>
                <a:sym typeface="Arial"/>
              </a:defRPr>
            </a:lvl1pPr>
            <a:lvl2pPr marL="914400" lvl="1" indent="-355600" algn="l" rtl="0">
              <a:lnSpc>
                <a:spcPct val="100000"/>
              </a:lnSpc>
              <a:spcBef>
                <a:spcPts val="0"/>
              </a:spcBef>
              <a:spcAft>
                <a:spcPts val="0"/>
              </a:spcAft>
              <a:buSzPts val="2000"/>
              <a:buChar char="-"/>
              <a:defRPr sz="2000"/>
            </a:lvl2pPr>
            <a:lvl3pPr marL="1371600" lvl="2" indent="-355600" algn="l" rtl="0">
              <a:lnSpc>
                <a:spcPct val="100000"/>
              </a:lnSpc>
              <a:spcBef>
                <a:spcPts val="0"/>
              </a:spcBef>
              <a:spcAft>
                <a:spcPts val="0"/>
              </a:spcAft>
              <a:buSzPts val="2000"/>
              <a:buChar char="-"/>
              <a:defRPr sz="2000"/>
            </a:lvl3pPr>
            <a:lvl4pPr marL="1828800" lvl="3" indent="-355600" algn="l" rtl="0">
              <a:lnSpc>
                <a:spcPct val="100000"/>
              </a:lnSpc>
              <a:spcBef>
                <a:spcPts val="0"/>
              </a:spcBef>
              <a:spcAft>
                <a:spcPts val="0"/>
              </a:spcAft>
              <a:buSzPts val="2000"/>
              <a:buChar char="-"/>
              <a:defRPr sz="2000"/>
            </a:lvl4pPr>
            <a:lvl5pPr marL="2286000" lvl="4" indent="-355600" algn="l" rtl="0">
              <a:lnSpc>
                <a:spcPct val="100000"/>
              </a:lnSpc>
              <a:spcBef>
                <a:spcPts val="0"/>
              </a:spcBef>
              <a:spcAft>
                <a:spcPts val="0"/>
              </a:spcAft>
              <a:buSzPts val="2000"/>
              <a:buChar char="-"/>
              <a:defRPr sz="2000"/>
            </a:lvl5pPr>
            <a:lvl6pPr marL="2743200" lvl="5" indent="-355600" algn="l" rtl="0">
              <a:lnSpc>
                <a:spcPct val="100000"/>
              </a:lnSpc>
              <a:spcBef>
                <a:spcPts val="0"/>
              </a:spcBef>
              <a:spcAft>
                <a:spcPts val="0"/>
              </a:spcAft>
              <a:buSzPts val="2000"/>
              <a:buChar char="-"/>
              <a:defRPr sz="2000"/>
            </a:lvl6pPr>
            <a:lvl7pPr marL="3200400" lvl="6" indent="-355600" algn="l" rtl="0">
              <a:lnSpc>
                <a:spcPct val="100000"/>
              </a:lnSpc>
              <a:spcBef>
                <a:spcPts val="0"/>
              </a:spcBef>
              <a:spcAft>
                <a:spcPts val="0"/>
              </a:spcAft>
              <a:buSzPts val="2000"/>
              <a:buChar char="-"/>
              <a:defRPr sz="2000"/>
            </a:lvl7pPr>
            <a:lvl8pPr marL="3657600" lvl="7" indent="-355600" algn="l" rtl="0">
              <a:lnSpc>
                <a:spcPct val="100000"/>
              </a:lnSpc>
              <a:spcBef>
                <a:spcPts val="0"/>
              </a:spcBef>
              <a:spcAft>
                <a:spcPts val="0"/>
              </a:spcAft>
              <a:buSzPts val="2000"/>
              <a:buChar char="-"/>
              <a:defRPr sz="2000"/>
            </a:lvl8pPr>
            <a:lvl9pPr marL="4114800" lvl="8" indent="-355600" algn="l" rtl="0">
              <a:lnSpc>
                <a:spcPct val="100000"/>
              </a:lnSpc>
              <a:spcBef>
                <a:spcPts val="0"/>
              </a:spcBef>
              <a:spcAft>
                <a:spcPts val="0"/>
              </a:spcAft>
              <a:buSzPts val="2000"/>
              <a:buChar char="-"/>
              <a:defRPr sz="2000"/>
            </a:lvl9pPr>
          </a:lstStyle>
          <a:p>
            <a:endParaRPr/>
          </a:p>
        </p:txBody>
      </p:sp>
      <p:sp>
        <p:nvSpPr>
          <p:cNvPr id="71" name="Google Shape;71;p16"/>
          <p:cNvSpPr txBox="1">
            <a:spLocks noGrp="1"/>
          </p:cNvSpPr>
          <p:nvPr>
            <p:ph type="sldNum" idx="12"/>
          </p:nvPr>
        </p:nvSpPr>
        <p:spPr>
          <a:xfrm>
            <a:off x="-13228" y="4670465"/>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7"/>
          <p:cNvSpPr/>
          <p:nvPr/>
        </p:nvSpPr>
        <p:spPr>
          <a:xfrm>
            <a:off x="3929100" y="1123950"/>
            <a:ext cx="1285800" cy="9600"/>
          </a:xfrm>
          <a:prstGeom prst="rect">
            <a:avLst/>
          </a:prstGeom>
          <a:solidFill>
            <a:srgbClr val="00329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7"/>
          <p:cNvSpPr txBox="1">
            <a:spLocks noGrp="1"/>
          </p:cNvSpPr>
          <p:nvPr>
            <p:ph type="title"/>
          </p:nvPr>
        </p:nvSpPr>
        <p:spPr>
          <a:xfrm>
            <a:off x="1114425" y="358375"/>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800">
                <a:latin typeface="Arial"/>
                <a:ea typeface="Arial"/>
                <a:cs typeface="Arial"/>
                <a:sym typeface="Arial"/>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
        <p:nvSpPr>
          <p:cNvPr id="75" name="Google Shape;75;p17"/>
          <p:cNvSpPr txBox="1">
            <a:spLocks noGrp="1"/>
          </p:cNvSpPr>
          <p:nvPr>
            <p:ph type="sldNum" idx="12"/>
          </p:nvPr>
        </p:nvSpPr>
        <p:spPr>
          <a:xfrm>
            <a:off x="-13228" y="468366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555600"/>
            <a:ext cx="2808000" cy="7557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78" name="Google Shape;78;p18"/>
          <p:cNvSpPr txBox="1">
            <a:spLocks noGrp="1"/>
          </p:cNvSpPr>
          <p:nvPr>
            <p:ph type="body" idx="1"/>
          </p:nvPr>
        </p:nvSpPr>
        <p:spPr>
          <a:xfrm>
            <a:off x="311700" y="1389600"/>
            <a:ext cx="2808000" cy="3179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lvl="0" indent="-304800" algn="l" rtl="0">
              <a:lnSpc>
                <a:spcPct val="100000"/>
              </a:lnSpc>
              <a:spcBef>
                <a:spcPts val="600"/>
              </a:spcBef>
              <a:spcAft>
                <a:spcPts val="0"/>
              </a:spcAft>
              <a:buSzPts val="1200"/>
              <a:buChar char="-"/>
              <a:defRPr sz="1200"/>
            </a:lvl1pPr>
            <a:lvl2pPr marL="914400" lvl="1" indent="-304800" algn="l" rtl="0">
              <a:lnSpc>
                <a:spcPct val="100000"/>
              </a:lnSpc>
              <a:spcBef>
                <a:spcPts val="0"/>
              </a:spcBef>
              <a:spcAft>
                <a:spcPts val="0"/>
              </a:spcAft>
              <a:buSzPts val="1200"/>
              <a:buChar char="-"/>
              <a:defRPr sz="1200"/>
            </a:lvl2pPr>
            <a:lvl3pPr marL="1371600" lvl="2" indent="-304800" algn="l" rtl="0">
              <a:lnSpc>
                <a:spcPct val="100000"/>
              </a:lnSpc>
              <a:spcBef>
                <a:spcPts val="0"/>
              </a:spcBef>
              <a:spcAft>
                <a:spcPts val="0"/>
              </a:spcAft>
              <a:buSzPts val="1200"/>
              <a:buChar char="-"/>
              <a:defRPr sz="1200"/>
            </a:lvl3pPr>
            <a:lvl4pPr marL="1828800" lvl="3" indent="-304800" algn="l" rtl="0">
              <a:lnSpc>
                <a:spcPct val="100000"/>
              </a:lnSpc>
              <a:spcBef>
                <a:spcPts val="0"/>
              </a:spcBef>
              <a:spcAft>
                <a:spcPts val="0"/>
              </a:spcAft>
              <a:buSzPts val="1200"/>
              <a:buChar char="-"/>
              <a:defRPr sz="1200"/>
            </a:lvl4pPr>
            <a:lvl5pPr marL="2286000" lvl="4" indent="-304800" algn="l" rtl="0">
              <a:lnSpc>
                <a:spcPct val="100000"/>
              </a:lnSpc>
              <a:spcBef>
                <a:spcPts val="0"/>
              </a:spcBef>
              <a:spcAft>
                <a:spcPts val="0"/>
              </a:spcAft>
              <a:buSzPts val="1200"/>
              <a:buChar char="-"/>
              <a:defRPr sz="1200"/>
            </a:lvl5pPr>
            <a:lvl6pPr marL="2743200" lvl="5" indent="-304800" algn="l" rtl="0">
              <a:lnSpc>
                <a:spcPct val="100000"/>
              </a:lnSpc>
              <a:spcBef>
                <a:spcPts val="0"/>
              </a:spcBef>
              <a:spcAft>
                <a:spcPts val="0"/>
              </a:spcAft>
              <a:buSzPts val="1200"/>
              <a:buChar char="-"/>
              <a:defRPr sz="1200"/>
            </a:lvl6pPr>
            <a:lvl7pPr marL="3200400" lvl="6" indent="-304800" algn="l" rtl="0">
              <a:lnSpc>
                <a:spcPct val="100000"/>
              </a:lnSpc>
              <a:spcBef>
                <a:spcPts val="0"/>
              </a:spcBef>
              <a:spcAft>
                <a:spcPts val="0"/>
              </a:spcAft>
              <a:buSzPts val="1200"/>
              <a:buChar char="-"/>
              <a:defRPr sz="1200"/>
            </a:lvl7pPr>
            <a:lvl8pPr marL="3657600" lvl="7" indent="-304800" algn="l" rtl="0">
              <a:lnSpc>
                <a:spcPct val="100000"/>
              </a:lnSpc>
              <a:spcBef>
                <a:spcPts val="0"/>
              </a:spcBef>
              <a:spcAft>
                <a:spcPts val="0"/>
              </a:spcAft>
              <a:buSzPts val="1200"/>
              <a:buChar char="-"/>
              <a:defRPr sz="1200"/>
            </a:lvl8pPr>
            <a:lvl9pPr marL="4114800" lvl="8" indent="-304800" algn="l" rtl="0">
              <a:lnSpc>
                <a:spcPct val="100000"/>
              </a:lnSpc>
              <a:spcBef>
                <a:spcPts val="0"/>
              </a:spcBef>
              <a:spcAft>
                <a:spcPts val="0"/>
              </a:spcAft>
              <a:buSzPts val="1200"/>
              <a:buChar char="-"/>
              <a:defRPr sz="1200"/>
            </a:lvl9pPr>
          </a:lstStyle>
          <a:p>
            <a:endParaRPr/>
          </a:p>
        </p:txBody>
      </p:sp>
      <p:sp>
        <p:nvSpPr>
          <p:cNvPr id="79" name="Google Shape;79;p1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p:cSld name="1_Title + 1 column">
    <p:spTree>
      <p:nvGrpSpPr>
        <p:cNvPr id="1" name="Shape 80"/>
        <p:cNvGrpSpPr/>
        <p:nvPr/>
      </p:nvGrpSpPr>
      <p:grpSpPr>
        <a:xfrm>
          <a:off x="0" y="0"/>
          <a:ext cx="0" cy="0"/>
          <a:chOff x="0" y="0"/>
          <a:chExt cx="0" cy="0"/>
        </a:xfrm>
      </p:grpSpPr>
      <p:sp>
        <p:nvSpPr>
          <p:cNvPr id="81" name="Google Shape;81;p19"/>
          <p:cNvSpPr/>
          <p:nvPr/>
        </p:nvSpPr>
        <p:spPr>
          <a:xfrm>
            <a:off x="3929100" y="1123950"/>
            <a:ext cx="1285800" cy="9600"/>
          </a:xfrm>
          <a:prstGeom prst="rect">
            <a:avLst/>
          </a:prstGeom>
          <a:solidFill>
            <a:srgbClr val="003290">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9"/>
          <p:cNvSpPr txBox="1">
            <a:spLocks noGrp="1"/>
          </p:cNvSpPr>
          <p:nvPr>
            <p:ph type="title"/>
          </p:nvPr>
        </p:nvSpPr>
        <p:spPr>
          <a:xfrm>
            <a:off x="1114425" y="358375"/>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800">
                <a:latin typeface="Arial"/>
                <a:ea typeface="Arial"/>
                <a:cs typeface="Arial"/>
                <a:sym typeface="Arial"/>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
        <p:nvSpPr>
          <p:cNvPr id="83" name="Google Shape;83;p19"/>
          <p:cNvSpPr txBox="1">
            <a:spLocks noGrp="1"/>
          </p:cNvSpPr>
          <p:nvPr>
            <p:ph type="sldNum" idx="12"/>
          </p:nvPr>
        </p:nvSpPr>
        <p:spPr>
          <a:xfrm>
            <a:off x="-26456" y="4670434"/>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
        <p:nvSpPr>
          <p:cNvPr id="84" name="Google Shape;84;p19"/>
          <p:cNvSpPr/>
          <p:nvPr/>
        </p:nvSpPr>
        <p:spPr>
          <a:xfrm>
            <a:off x="-26456" y="1133550"/>
            <a:ext cx="9207000" cy="3930600"/>
          </a:xfrm>
          <a:prstGeom prst="rect">
            <a:avLst/>
          </a:prstGeom>
          <a:solidFill>
            <a:schemeClr val="lt1"/>
          </a:solidFill>
          <a:ln>
            <a:noFill/>
          </a:ln>
          <a:effectLst>
            <a:outerShdw blurRad="40000" dist="23000" dir="5400000" rotWithShape="0">
              <a:srgbClr val="000000">
                <a:alpha val="3059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5" name="Google Shape;85;p19"/>
          <p:cNvPicPr preferRelativeResize="0"/>
          <p:nvPr/>
        </p:nvPicPr>
        <p:blipFill rotWithShape="1">
          <a:blip r:embed="rId2">
            <a:alphaModFix/>
          </a:blip>
          <a:srcRect/>
          <a:stretch/>
        </p:blipFill>
        <p:spPr>
          <a:xfrm>
            <a:off x="8274238" y="4158098"/>
            <a:ext cx="804360" cy="8043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van twee">
  <p:cSld name="Inhoud van twee">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250825" y="627534"/>
            <a:ext cx="8642400" cy="7917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a:latin typeface="Arial"/>
                <a:ea typeface="Arial"/>
                <a:cs typeface="Arial"/>
                <a:sym typeface="Arial"/>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
        <p:nvSpPr>
          <p:cNvPr id="88" name="Google Shape;88;p20"/>
          <p:cNvSpPr txBox="1">
            <a:spLocks noGrp="1"/>
          </p:cNvSpPr>
          <p:nvPr>
            <p:ph type="body" idx="1"/>
          </p:nvPr>
        </p:nvSpPr>
        <p:spPr>
          <a:xfrm>
            <a:off x="264880" y="1421335"/>
            <a:ext cx="3947100" cy="32379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lvl="0" indent="-381000" algn="l" rtl="0">
              <a:lnSpc>
                <a:spcPct val="110000"/>
              </a:lnSpc>
              <a:spcBef>
                <a:spcPts val="300"/>
              </a:spcBef>
              <a:spcAft>
                <a:spcPts val="0"/>
              </a:spcAft>
              <a:buClr>
                <a:srgbClr val="E8AA3A"/>
              </a:buClr>
              <a:buSzPts val="2400"/>
              <a:buFont typeface="Noto Sans Symbols"/>
              <a:buChar char="▪"/>
              <a:defRPr sz="1800">
                <a:latin typeface="Arial"/>
                <a:ea typeface="Arial"/>
                <a:cs typeface="Arial"/>
                <a:sym typeface="Arial"/>
              </a:defRPr>
            </a:lvl1pPr>
            <a:lvl2pPr marL="914400" lvl="1" indent="-381000" algn="l" rtl="0">
              <a:lnSpc>
                <a:spcPct val="110000"/>
              </a:lnSpc>
              <a:spcBef>
                <a:spcPts val="300"/>
              </a:spcBef>
              <a:spcAft>
                <a:spcPts val="0"/>
              </a:spcAft>
              <a:buClr>
                <a:srgbClr val="E8AA3A"/>
              </a:buClr>
              <a:buSzPts val="2400"/>
              <a:buFont typeface="Arial"/>
              <a:buChar char="-"/>
              <a:defRPr sz="1400">
                <a:solidFill>
                  <a:srgbClr val="4B4B4B"/>
                </a:solidFill>
                <a:latin typeface="Arial"/>
                <a:ea typeface="Arial"/>
                <a:cs typeface="Arial"/>
                <a:sym typeface="Arial"/>
              </a:defRPr>
            </a:lvl2pPr>
            <a:lvl3pPr marL="1371600" lvl="2" indent="-381000" algn="l" rtl="0">
              <a:lnSpc>
                <a:spcPct val="110000"/>
              </a:lnSpc>
              <a:spcBef>
                <a:spcPts val="300"/>
              </a:spcBef>
              <a:spcAft>
                <a:spcPts val="0"/>
              </a:spcAft>
              <a:buClr>
                <a:srgbClr val="E8AA3A"/>
              </a:buClr>
              <a:buSzPts val="2400"/>
              <a:buFont typeface="Arial"/>
              <a:buChar char="•"/>
              <a:defRPr sz="1200">
                <a:solidFill>
                  <a:srgbClr val="4B4B4B"/>
                </a:solidFill>
                <a:latin typeface="Arial"/>
                <a:ea typeface="Arial"/>
                <a:cs typeface="Arial"/>
                <a:sym typeface="Arial"/>
              </a:defRPr>
            </a:lvl3pPr>
            <a:lvl4pPr marL="1828800" lvl="3" indent="-381000" algn="l" rtl="0">
              <a:lnSpc>
                <a:spcPct val="110000"/>
              </a:lnSpc>
              <a:spcBef>
                <a:spcPts val="300"/>
              </a:spcBef>
              <a:spcAft>
                <a:spcPts val="0"/>
              </a:spcAft>
              <a:buClr>
                <a:srgbClr val="E8AA3A"/>
              </a:buClr>
              <a:buSzPts val="2400"/>
              <a:buFont typeface="Arial"/>
              <a:buChar char="-"/>
              <a:defRPr sz="1200">
                <a:solidFill>
                  <a:srgbClr val="4B4B4B"/>
                </a:solidFill>
                <a:latin typeface="Arial"/>
                <a:ea typeface="Arial"/>
                <a:cs typeface="Arial"/>
                <a:sym typeface="Arial"/>
              </a:defRPr>
            </a:lvl4pPr>
            <a:lvl5pPr marL="2286000" lvl="4" indent="-381000" algn="l" rtl="0">
              <a:lnSpc>
                <a:spcPct val="110000"/>
              </a:lnSpc>
              <a:spcBef>
                <a:spcPts val="300"/>
              </a:spcBef>
              <a:spcAft>
                <a:spcPts val="0"/>
              </a:spcAft>
              <a:buClr>
                <a:srgbClr val="E8AA3A"/>
              </a:buClr>
              <a:buSzPts val="2400"/>
              <a:buFont typeface="Arial"/>
              <a:buChar char="»"/>
              <a:defRPr sz="1200">
                <a:solidFill>
                  <a:srgbClr val="4B4B4B"/>
                </a:solidFill>
                <a:latin typeface="Arial"/>
                <a:ea typeface="Arial"/>
                <a:cs typeface="Arial"/>
                <a:sym typeface="Arial"/>
              </a:defRPr>
            </a:lvl5pPr>
            <a:lvl6pPr marL="2743200" lvl="5" indent="-381000" algn="l" rtl="0">
              <a:lnSpc>
                <a:spcPct val="100000"/>
              </a:lnSpc>
              <a:spcBef>
                <a:spcPts val="0"/>
              </a:spcBef>
              <a:spcAft>
                <a:spcPts val="0"/>
              </a:spcAft>
              <a:buSzPts val="2400"/>
              <a:buChar char="-"/>
              <a:defRPr sz="1800"/>
            </a:lvl6pPr>
            <a:lvl7pPr marL="3200400" lvl="6" indent="-381000" algn="l" rtl="0">
              <a:lnSpc>
                <a:spcPct val="100000"/>
              </a:lnSpc>
              <a:spcBef>
                <a:spcPts val="0"/>
              </a:spcBef>
              <a:spcAft>
                <a:spcPts val="0"/>
              </a:spcAft>
              <a:buSzPts val="2400"/>
              <a:buChar char="-"/>
              <a:defRPr sz="1800"/>
            </a:lvl7pPr>
            <a:lvl8pPr marL="3657600" lvl="7" indent="-381000" algn="l" rtl="0">
              <a:lnSpc>
                <a:spcPct val="100000"/>
              </a:lnSpc>
              <a:spcBef>
                <a:spcPts val="0"/>
              </a:spcBef>
              <a:spcAft>
                <a:spcPts val="0"/>
              </a:spcAft>
              <a:buSzPts val="2400"/>
              <a:buChar char="-"/>
              <a:defRPr sz="1800"/>
            </a:lvl8pPr>
            <a:lvl9pPr marL="4114800" lvl="8" indent="-381000" algn="l" rtl="0">
              <a:lnSpc>
                <a:spcPct val="100000"/>
              </a:lnSpc>
              <a:spcBef>
                <a:spcPts val="0"/>
              </a:spcBef>
              <a:spcAft>
                <a:spcPts val="0"/>
              </a:spcAft>
              <a:buSzPts val="2400"/>
              <a:buChar char="-"/>
              <a:defRPr sz="1800"/>
            </a:lvl9pPr>
          </a:lstStyle>
          <a:p>
            <a:endParaRPr/>
          </a:p>
        </p:txBody>
      </p:sp>
      <p:sp>
        <p:nvSpPr>
          <p:cNvPr id="89" name="Google Shape;89;p20"/>
          <p:cNvSpPr txBox="1">
            <a:spLocks noGrp="1"/>
          </p:cNvSpPr>
          <p:nvPr>
            <p:ph type="body" idx="2"/>
          </p:nvPr>
        </p:nvSpPr>
        <p:spPr>
          <a:xfrm>
            <a:off x="4946096" y="1413287"/>
            <a:ext cx="3947100" cy="32379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lvl="0" indent="-381000" algn="l" rtl="0">
              <a:lnSpc>
                <a:spcPct val="110000"/>
              </a:lnSpc>
              <a:spcBef>
                <a:spcPts val="300"/>
              </a:spcBef>
              <a:spcAft>
                <a:spcPts val="0"/>
              </a:spcAft>
              <a:buClr>
                <a:srgbClr val="E8AA3A"/>
              </a:buClr>
              <a:buSzPts val="2400"/>
              <a:buFont typeface="Noto Sans Symbols"/>
              <a:buChar char="▪"/>
              <a:defRPr sz="1800">
                <a:latin typeface="Arial"/>
                <a:ea typeface="Arial"/>
                <a:cs typeface="Arial"/>
                <a:sym typeface="Arial"/>
              </a:defRPr>
            </a:lvl1pPr>
            <a:lvl2pPr marL="914400" lvl="1" indent="-381000" algn="l" rtl="0">
              <a:lnSpc>
                <a:spcPct val="110000"/>
              </a:lnSpc>
              <a:spcBef>
                <a:spcPts val="300"/>
              </a:spcBef>
              <a:spcAft>
                <a:spcPts val="0"/>
              </a:spcAft>
              <a:buClr>
                <a:srgbClr val="E8AA3A"/>
              </a:buClr>
              <a:buSzPts val="2400"/>
              <a:buFont typeface="Arial"/>
              <a:buChar char="-"/>
              <a:defRPr sz="1400">
                <a:solidFill>
                  <a:srgbClr val="4B4B4B"/>
                </a:solidFill>
                <a:latin typeface="Arial"/>
                <a:ea typeface="Arial"/>
                <a:cs typeface="Arial"/>
                <a:sym typeface="Arial"/>
              </a:defRPr>
            </a:lvl2pPr>
            <a:lvl3pPr marL="1371600" lvl="2" indent="-381000" algn="l" rtl="0">
              <a:lnSpc>
                <a:spcPct val="110000"/>
              </a:lnSpc>
              <a:spcBef>
                <a:spcPts val="300"/>
              </a:spcBef>
              <a:spcAft>
                <a:spcPts val="0"/>
              </a:spcAft>
              <a:buClr>
                <a:srgbClr val="E8AA3A"/>
              </a:buClr>
              <a:buSzPts val="2400"/>
              <a:buFont typeface="Arial"/>
              <a:buChar char="•"/>
              <a:defRPr sz="1200">
                <a:solidFill>
                  <a:srgbClr val="4B4B4B"/>
                </a:solidFill>
                <a:latin typeface="Arial"/>
                <a:ea typeface="Arial"/>
                <a:cs typeface="Arial"/>
                <a:sym typeface="Arial"/>
              </a:defRPr>
            </a:lvl3pPr>
            <a:lvl4pPr marL="1828800" lvl="3" indent="-381000" algn="l" rtl="0">
              <a:lnSpc>
                <a:spcPct val="110000"/>
              </a:lnSpc>
              <a:spcBef>
                <a:spcPts val="300"/>
              </a:spcBef>
              <a:spcAft>
                <a:spcPts val="0"/>
              </a:spcAft>
              <a:buClr>
                <a:srgbClr val="E8AA3A"/>
              </a:buClr>
              <a:buSzPts val="2400"/>
              <a:buFont typeface="Arial"/>
              <a:buChar char="-"/>
              <a:defRPr sz="1200">
                <a:solidFill>
                  <a:srgbClr val="4B4B4B"/>
                </a:solidFill>
                <a:latin typeface="Arial"/>
                <a:ea typeface="Arial"/>
                <a:cs typeface="Arial"/>
                <a:sym typeface="Arial"/>
              </a:defRPr>
            </a:lvl4pPr>
            <a:lvl5pPr marL="2286000" lvl="4" indent="-381000" algn="l" rtl="0">
              <a:lnSpc>
                <a:spcPct val="110000"/>
              </a:lnSpc>
              <a:spcBef>
                <a:spcPts val="300"/>
              </a:spcBef>
              <a:spcAft>
                <a:spcPts val="0"/>
              </a:spcAft>
              <a:buClr>
                <a:srgbClr val="E8AA3A"/>
              </a:buClr>
              <a:buSzPts val="2400"/>
              <a:buFont typeface="Arial"/>
              <a:buChar char="»"/>
              <a:defRPr sz="1200">
                <a:solidFill>
                  <a:srgbClr val="4B4B4B"/>
                </a:solidFill>
                <a:latin typeface="Arial"/>
                <a:ea typeface="Arial"/>
                <a:cs typeface="Arial"/>
                <a:sym typeface="Arial"/>
              </a:defRPr>
            </a:lvl5pPr>
            <a:lvl6pPr marL="2743200" lvl="5" indent="-381000" algn="l" rtl="0">
              <a:lnSpc>
                <a:spcPct val="100000"/>
              </a:lnSpc>
              <a:spcBef>
                <a:spcPts val="0"/>
              </a:spcBef>
              <a:spcAft>
                <a:spcPts val="0"/>
              </a:spcAft>
              <a:buSzPts val="2400"/>
              <a:buChar char="-"/>
              <a:defRPr sz="1800"/>
            </a:lvl6pPr>
            <a:lvl7pPr marL="3200400" lvl="6" indent="-381000" algn="l" rtl="0">
              <a:lnSpc>
                <a:spcPct val="100000"/>
              </a:lnSpc>
              <a:spcBef>
                <a:spcPts val="0"/>
              </a:spcBef>
              <a:spcAft>
                <a:spcPts val="0"/>
              </a:spcAft>
              <a:buSzPts val="2400"/>
              <a:buChar char="-"/>
              <a:defRPr sz="1800"/>
            </a:lvl7pPr>
            <a:lvl8pPr marL="3657600" lvl="7" indent="-381000" algn="l" rtl="0">
              <a:lnSpc>
                <a:spcPct val="100000"/>
              </a:lnSpc>
              <a:spcBef>
                <a:spcPts val="0"/>
              </a:spcBef>
              <a:spcAft>
                <a:spcPts val="0"/>
              </a:spcAft>
              <a:buSzPts val="2400"/>
              <a:buChar char="-"/>
              <a:defRPr sz="1800"/>
            </a:lvl8pPr>
            <a:lvl9pPr marL="4114800" lvl="8" indent="-381000" algn="l" rtl="0">
              <a:lnSpc>
                <a:spcPct val="100000"/>
              </a:lnSpc>
              <a:spcBef>
                <a:spcPts val="0"/>
              </a:spcBef>
              <a:spcAft>
                <a:spcPts val="0"/>
              </a:spcAft>
              <a:buSzPts val="2400"/>
              <a:buChar char="-"/>
              <a:defRPr sz="1800"/>
            </a:lvl9pPr>
          </a:lstStyle>
          <a:p>
            <a:endParaRPr/>
          </a:p>
        </p:txBody>
      </p:sp>
      <p:sp>
        <p:nvSpPr>
          <p:cNvPr id="90" name="Google Shape;90;p20"/>
          <p:cNvSpPr txBox="1">
            <a:spLocks noGrp="1"/>
          </p:cNvSpPr>
          <p:nvPr>
            <p:ph type="sldNum" idx="12"/>
          </p:nvPr>
        </p:nvSpPr>
        <p:spPr>
          <a:xfrm>
            <a:off x="6759575" y="4728902"/>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91"/>
        <p:cNvGrpSpPr/>
        <p:nvPr/>
      </p:nvGrpSpPr>
      <p:grpSpPr>
        <a:xfrm>
          <a:off x="0" y="0"/>
          <a:ext cx="0" cy="0"/>
          <a:chOff x="0" y="0"/>
          <a:chExt cx="0" cy="0"/>
        </a:xfrm>
      </p:grpSpPr>
      <p:sp>
        <p:nvSpPr>
          <p:cNvPr id="92" name="Google Shape;92;p21"/>
          <p:cNvSpPr txBox="1">
            <a:spLocks noGrp="1"/>
          </p:cNvSpPr>
          <p:nvPr>
            <p:ph type="subTitle" idx="1"/>
          </p:nvPr>
        </p:nvSpPr>
        <p:spPr>
          <a:xfrm>
            <a:off x="250827" y="1419227"/>
            <a:ext cx="8642400" cy="3240000"/>
          </a:xfrm>
          <a:prstGeom prst="rect">
            <a:avLst/>
          </a:prstGeom>
          <a:noFill/>
          <a:ln>
            <a:noFill/>
          </a:ln>
          <a:effectLst>
            <a:outerShdw blurRad="42863" dist="19050" dir="5400000" algn="bl" rotWithShape="0">
              <a:srgbClr val="003290">
                <a:alpha val="20000"/>
              </a:srgbClr>
            </a:outerShdw>
          </a:effectLst>
        </p:spPr>
        <p:txBody>
          <a:bodyPr spcFirstLastPara="1" wrap="square" lIns="27000" tIns="91425" rIns="54000" bIns="91425" anchor="t" anchorCtr="0">
            <a:normAutofit/>
          </a:bodyPr>
          <a:lstStyle>
            <a:lvl1pPr lvl="0" algn="l" rtl="0">
              <a:lnSpc>
                <a:spcPct val="100000"/>
              </a:lnSpc>
              <a:spcBef>
                <a:spcPts val="600"/>
              </a:spcBef>
              <a:spcAft>
                <a:spcPts val="0"/>
              </a:spcAft>
              <a:buSzPts val="2400"/>
              <a:buNone/>
              <a:defRPr sz="1800">
                <a:solidFill>
                  <a:srgbClr val="7F7F7F"/>
                </a:solidFill>
                <a:latin typeface="Arial"/>
                <a:ea typeface="Arial"/>
                <a:cs typeface="Arial"/>
                <a:sym typeface="Arial"/>
              </a:defRPr>
            </a:lvl1pPr>
            <a:lvl2pPr lvl="1" algn="ctr" rtl="0">
              <a:lnSpc>
                <a:spcPct val="100000"/>
              </a:lnSpc>
              <a:spcBef>
                <a:spcPts val="0"/>
              </a:spcBef>
              <a:spcAft>
                <a:spcPts val="0"/>
              </a:spcAft>
              <a:buSzPts val="2400"/>
              <a:buNone/>
              <a:defRPr>
                <a:solidFill>
                  <a:srgbClr val="888888"/>
                </a:solidFill>
              </a:defRPr>
            </a:lvl2pPr>
            <a:lvl3pPr lvl="2" algn="ctr" rtl="0">
              <a:lnSpc>
                <a:spcPct val="100000"/>
              </a:lnSpc>
              <a:spcBef>
                <a:spcPts val="0"/>
              </a:spcBef>
              <a:spcAft>
                <a:spcPts val="0"/>
              </a:spcAft>
              <a:buSzPts val="2400"/>
              <a:buNone/>
              <a:defRPr>
                <a:solidFill>
                  <a:srgbClr val="888888"/>
                </a:solidFill>
              </a:defRPr>
            </a:lvl3pPr>
            <a:lvl4pPr lvl="3" algn="ctr" rtl="0">
              <a:lnSpc>
                <a:spcPct val="100000"/>
              </a:lnSpc>
              <a:spcBef>
                <a:spcPts val="0"/>
              </a:spcBef>
              <a:spcAft>
                <a:spcPts val="0"/>
              </a:spcAft>
              <a:buSzPts val="2400"/>
              <a:buNone/>
              <a:defRPr>
                <a:solidFill>
                  <a:srgbClr val="888888"/>
                </a:solidFill>
              </a:defRPr>
            </a:lvl4pPr>
            <a:lvl5pPr lvl="4" algn="ctr" rtl="0">
              <a:lnSpc>
                <a:spcPct val="100000"/>
              </a:lnSpc>
              <a:spcBef>
                <a:spcPts val="0"/>
              </a:spcBef>
              <a:spcAft>
                <a:spcPts val="0"/>
              </a:spcAft>
              <a:buSzPts val="2400"/>
              <a:buNone/>
              <a:defRPr>
                <a:solidFill>
                  <a:srgbClr val="888888"/>
                </a:solidFill>
              </a:defRPr>
            </a:lvl5pPr>
            <a:lvl6pPr lvl="5" algn="ctr" rtl="0">
              <a:lnSpc>
                <a:spcPct val="100000"/>
              </a:lnSpc>
              <a:spcBef>
                <a:spcPts val="0"/>
              </a:spcBef>
              <a:spcAft>
                <a:spcPts val="0"/>
              </a:spcAft>
              <a:buSzPts val="2400"/>
              <a:buNone/>
              <a:defRPr>
                <a:solidFill>
                  <a:srgbClr val="888888"/>
                </a:solidFill>
              </a:defRPr>
            </a:lvl6pPr>
            <a:lvl7pPr lvl="6" algn="ctr" rtl="0">
              <a:lnSpc>
                <a:spcPct val="100000"/>
              </a:lnSpc>
              <a:spcBef>
                <a:spcPts val="0"/>
              </a:spcBef>
              <a:spcAft>
                <a:spcPts val="0"/>
              </a:spcAft>
              <a:buSzPts val="2400"/>
              <a:buNone/>
              <a:defRPr>
                <a:solidFill>
                  <a:srgbClr val="888888"/>
                </a:solidFill>
              </a:defRPr>
            </a:lvl7pPr>
            <a:lvl8pPr lvl="7" algn="ctr" rtl="0">
              <a:lnSpc>
                <a:spcPct val="100000"/>
              </a:lnSpc>
              <a:spcBef>
                <a:spcPts val="0"/>
              </a:spcBef>
              <a:spcAft>
                <a:spcPts val="0"/>
              </a:spcAft>
              <a:buSzPts val="2400"/>
              <a:buNone/>
              <a:defRPr>
                <a:solidFill>
                  <a:srgbClr val="888888"/>
                </a:solidFill>
              </a:defRPr>
            </a:lvl8pPr>
            <a:lvl9pPr lvl="8" algn="ctr" rtl="0">
              <a:lnSpc>
                <a:spcPct val="100000"/>
              </a:lnSpc>
              <a:spcBef>
                <a:spcPts val="0"/>
              </a:spcBef>
              <a:spcAft>
                <a:spcPts val="0"/>
              </a:spcAft>
              <a:buSzPts val="2400"/>
              <a:buNone/>
              <a:defRPr>
                <a:solidFill>
                  <a:srgbClr val="888888"/>
                </a:solidFill>
              </a:defRPr>
            </a:lvl9pPr>
          </a:lstStyle>
          <a:p>
            <a:endParaRPr/>
          </a:p>
        </p:txBody>
      </p:sp>
      <p:sp>
        <p:nvSpPr>
          <p:cNvPr id="93" name="Google Shape;93;p21"/>
          <p:cNvSpPr txBox="1">
            <a:spLocks noGrp="1"/>
          </p:cNvSpPr>
          <p:nvPr>
            <p:ph type="title"/>
          </p:nvPr>
        </p:nvSpPr>
        <p:spPr>
          <a:xfrm>
            <a:off x="250827" y="627535"/>
            <a:ext cx="8642400" cy="7917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a:latin typeface="Arial"/>
                <a:ea typeface="Arial"/>
                <a:cs typeface="Arial"/>
                <a:sym typeface="Arial"/>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
        <p:nvSpPr>
          <p:cNvPr id="94" name="Google Shape;94;p21"/>
          <p:cNvSpPr txBox="1">
            <a:spLocks noGrp="1"/>
          </p:cNvSpPr>
          <p:nvPr>
            <p:ph type="sldNum" idx="12"/>
          </p:nvPr>
        </p:nvSpPr>
        <p:spPr>
          <a:xfrm>
            <a:off x="6759575" y="472890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
        <p:nvSpPr>
          <p:cNvPr id="95" name="Google Shape;95;p21"/>
          <p:cNvSpPr txBox="1">
            <a:spLocks noGrp="1"/>
          </p:cNvSpPr>
          <p:nvPr>
            <p:ph type="ftr" idx="11"/>
          </p:nvPr>
        </p:nvSpPr>
        <p:spPr>
          <a:xfrm>
            <a:off x="250825" y="4939790"/>
            <a:ext cx="2895600" cy="273900"/>
          </a:xfrm>
          <a:prstGeom prst="rect">
            <a:avLst/>
          </a:prstGeom>
          <a:noFill/>
          <a:ln>
            <a:noFill/>
          </a:ln>
        </p:spPr>
        <p:txBody>
          <a:bodyPr spcFirstLastPara="1" wrap="square" lIns="0" tIns="27000" rIns="0" bIns="270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C3C3C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1_Aangepaste indeling">
  <p:cSld name="11_Aangepaste indeling">
    <p:spTree>
      <p:nvGrpSpPr>
        <p:cNvPr id="1" name="Shape 96"/>
        <p:cNvGrpSpPr/>
        <p:nvPr/>
      </p:nvGrpSpPr>
      <p:grpSpPr>
        <a:xfrm>
          <a:off x="0" y="0"/>
          <a:ext cx="0" cy="0"/>
          <a:chOff x="0" y="0"/>
          <a:chExt cx="0" cy="0"/>
        </a:xfrm>
      </p:grpSpPr>
      <p:pic>
        <p:nvPicPr>
          <p:cNvPr id="97" name="Google Shape;97;p22"/>
          <p:cNvPicPr preferRelativeResize="0"/>
          <p:nvPr/>
        </p:nvPicPr>
        <p:blipFill rotWithShape="1">
          <a:blip r:embed="rId2">
            <a:alphaModFix/>
          </a:blip>
          <a:srcRect/>
          <a:stretch/>
        </p:blipFill>
        <p:spPr>
          <a:xfrm>
            <a:off x="1354" y="0"/>
            <a:ext cx="9141293" cy="5143498"/>
          </a:xfrm>
          <a:prstGeom prst="rect">
            <a:avLst/>
          </a:prstGeom>
          <a:noFill/>
          <a:ln>
            <a:noFill/>
          </a:ln>
        </p:spPr>
      </p:pic>
      <p:sp>
        <p:nvSpPr>
          <p:cNvPr id="98" name="Google Shape;98;p22"/>
          <p:cNvSpPr txBox="1">
            <a:spLocks noGrp="1"/>
          </p:cNvSpPr>
          <p:nvPr>
            <p:ph type="title"/>
          </p:nvPr>
        </p:nvSpPr>
        <p:spPr>
          <a:xfrm>
            <a:off x="-2" y="3651870"/>
            <a:ext cx="9144000" cy="951900"/>
          </a:xfrm>
          <a:prstGeom prst="rect">
            <a:avLst/>
          </a:prstGeom>
          <a:noFill/>
          <a:ln>
            <a:noFill/>
          </a:ln>
          <a:effectLst>
            <a:outerShdw blurRad="42863" dist="19050" dir="5400000" algn="bl" rotWithShape="0">
              <a:srgbClr val="003290">
                <a:alpha val="20000"/>
              </a:srgbClr>
            </a:outerShdw>
          </a:effectLst>
        </p:spPr>
        <p:txBody>
          <a:bodyPr spcFirstLastPara="1" wrap="square" lIns="360000" tIns="0" rIns="108000" bIns="36000" anchor="ctr" anchorCtr="0">
            <a:noAutofit/>
          </a:bodyPr>
          <a:lstStyle>
            <a:lvl1pPr lvl="0" algn="ctr" rtl="0">
              <a:lnSpc>
                <a:spcPct val="100000"/>
              </a:lnSpc>
              <a:spcBef>
                <a:spcPts val="0"/>
              </a:spcBef>
              <a:spcAft>
                <a:spcPts val="0"/>
              </a:spcAft>
              <a:buClr>
                <a:schemeClr val="lt1"/>
              </a:buClr>
              <a:buSzPts val="2400"/>
              <a:buFont typeface="Arial"/>
              <a:buNone/>
              <a:defRPr>
                <a:solidFill>
                  <a:schemeClr val="lt1"/>
                </a:solidFill>
                <a:latin typeface="Arial"/>
                <a:ea typeface="Arial"/>
                <a:cs typeface="Arial"/>
                <a:sym typeface="Arial"/>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99" name="Google Shape;99;p22"/>
          <p:cNvSpPr txBox="1">
            <a:spLocks noGrp="1"/>
          </p:cNvSpPr>
          <p:nvPr>
            <p:ph type="ftr" idx="11"/>
          </p:nvPr>
        </p:nvSpPr>
        <p:spPr>
          <a:xfrm>
            <a:off x="250825" y="4939789"/>
            <a:ext cx="2895600" cy="273900"/>
          </a:xfrm>
          <a:prstGeom prst="rect">
            <a:avLst/>
          </a:prstGeom>
          <a:noFill/>
          <a:ln>
            <a:noFill/>
          </a:ln>
        </p:spPr>
        <p:txBody>
          <a:bodyPr spcFirstLastPara="1" wrap="square" lIns="0" tIns="36000" rIns="0" bIns="360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C3C3C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366492">
            <a:alpha val="40000"/>
          </a:srgbClr>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14425" y="358375"/>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1pPr>
            <a:lvl2pPr marR="0" lvl="1"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2pPr>
            <a:lvl3pPr marR="0" lvl="2"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3pPr>
            <a:lvl4pPr marR="0" lvl="3"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4pPr>
            <a:lvl5pPr marR="0" lvl="4"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5pPr>
            <a:lvl6pPr marR="0" lvl="5"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6pPr>
            <a:lvl7pPr marR="0" lvl="6"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7pPr>
            <a:lvl8pPr marR="0" lvl="7"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8pPr>
            <a:lvl9pPr marR="0" lvl="8" algn="ctr" rtl="0">
              <a:lnSpc>
                <a:spcPct val="100000"/>
              </a:lnSpc>
              <a:spcBef>
                <a:spcPts val="0"/>
              </a:spcBef>
              <a:spcAft>
                <a:spcPts val="0"/>
              </a:spcAft>
              <a:buClr>
                <a:srgbClr val="FFFFFF"/>
              </a:buClr>
              <a:buSzPts val="1800"/>
              <a:buFont typeface="Roboto Slab"/>
              <a:buNone/>
              <a:defRPr sz="1800" b="0" i="0" u="none" strike="noStrike" cap="none">
                <a:solidFill>
                  <a:srgbClr val="FFFFFF"/>
                </a:solidFill>
                <a:latin typeface="Roboto Slab"/>
                <a:ea typeface="Roboto Slab"/>
                <a:cs typeface="Roboto Slab"/>
                <a:sym typeface="Roboto Slab"/>
              </a:defRPr>
            </a:lvl9pPr>
          </a:lstStyle>
          <a:p>
            <a:endParaRPr/>
          </a:p>
        </p:txBody>
      </p:sp>
      <p:sp>
        <p:nvSpPr>
          <p:cNvPr id="52" name="Google Shape;52;p13"/>
          <p:cNvSpPr txBox="1">
            <a:spLocks noGrp="1"/>
          </p:cNvSpPr>
          <p:nvPr>
            <p:ph type="body" idx="1"/>
          </p:nvPr>
        </p:nvSpPr>
        <p:spPr>
          <a:xfrm>
            <a:off x="1114425" y="1316095"/>
            <a:ext cx="6915300" cy="33036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1pPr>
            <a:lvl2pPr marL="914400" marR="0" lvl="1"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2pPr>
            <a:lvl3pPr marL="1371600" marR="0" lvl="2"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3pPr>
            <a:lvl4pPr marL="1828800" marR="0" lvl="3"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4pPr>
            <a:lvl5pPr marL="2286000" marR="0" lvl="4"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5pPr>
            <a:lvl6pPr marL="2743200" marR="0" lvl="5"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6pPr>
            <a:lvl7pPr marL="3200400" marR="0" lvl="6"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7pPr>
            <a:lvl8pPr marL="3657600" marR="0" lvl="7"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8pPr>
            <a:lvl9pPr marL="4114800" marR="0" lvl="8" indent="-381000" algn="l" rtl="0">
              <a:lnSpc>
                <a:spcPct val="100000"/>
              </a:lnSpc>
              <a:spcBef>
                <a:spcPts val="0"/>
              </a:spcBef>
              <a:spcAft>
                <a:spcPts val="0"/>
              </a:spcAft>
              <a:buClr>
                <a:srgbClr val="FFFFFF"/>
              </a:buClr>
              <a:buSzPts val="2400"/>
              <a:buFont typeface="Abel"/>
              <a:buChar char="-"/>
              <a:defRPr sz="2400" b="0" i="0" u="none" strike="noStrike" cap="none">
                <a:solidFill>
                  <a:srgbClr val="FFFFFF"/>
                </a:solidFill>
                <a:latin typeface="Abel"/>
                <a:ea typeface="Abel"/>
                <a:cs typeface="Abel"/>
                <a:sym typeface="Abel"/>
              </a:defRPr>
            </a:lvl9pPr>
          </a:lstStyle>
          <a:p>
            <a:endParaRPr/>
          </a:p>
        </p:txBody>
      </p:sp>
      <p:sp>
        <p:nvSpPr>
          <p:cNvPr id="53" name="Google Shape;53;p13"/>
          <p:cNvSpPr txBox="1">
            <a:spLocks noGrp="1"/>
          </p:cNvSpPr>
          <p:nvPr>
            <p:ph type="sldNum" idx="12"/>
          </p:nvPr>
        </p:nvSpPr>
        <p:spPr>
          <a:xfrm>
            <a:off x="4393967" y="4649852"/>
            <a:ext cx="553500" cy="311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pic>
        <p:nvPicPr>
          <p:cNvPr id="54" name="Google Shape;54;p13" descr="splasc_landscape.png"/>
          <p:cNvPicPr preferRelativeResize="0"/>
          <p:nvPr/>
        </p:nvPicPr>
        <p:blipFill rotWithShape="1">
          <a:blip r:embed="rId11">
            <a:alphaModFix/>
          </a:blip>
          <a:srcRect l="-10" r="10" b="27066"/>
          <a:stretch/>
        </p:blipFill>
        <p:spPr>
          <a:xfrm>
            <a:off x="-25200" y="50557"/>
            <a:ext cx="9204494" cy="5047200"/>
          </a:xfrm>
          <a:prstGeom prst="rect">
            <a:avLst/>
          </a:prstGeom>
          <a:noFill/>
          <a:ln>
            <a:noFill/>
          </a:ln>
        </p:spPr>
      </p:pic>
      <p:sp>
        <p:nvSpPr>
          <p:cNvPr id="55" name="Google Shape;55;p13"/>
          <p:cNvSpPr/>
          <p:nvPr/>
        </p:nvSpPr>
        <p:spPr>
          <a:xfrm>
            <a:off x="-9154" y="-16471"/>
            <a:ext cx="9189600" cy="95100"/>
          </a:xfrm>
          <a:prstGeom prst="rect">
            <a:avLst/>
          </a:prstGeom>
          <a:solidFill>
            <a:srgbClr val="F9A1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D0EEF9"/>
              </a:solidFill>
              <a:latin typeface="Arial"/>
              <a:ea typeface="Arial"/>
              <a:cs typeface="Arial"/>
              <a:sym typeface="Arial"/>
            </a:endParaRPr>
          </a:p>
        </p:txBody>
      </p:sp>
      <p:pic>
        <p:nvPicPr>
          <p:cNvPr id="56" name="Google Shape;56;p13"/>
          <p:cNvPicPr preferRelativeResize="0"/>
          <p:nvPr/>
        </p:nvPicPr>
        <p:blipFill rotWithShape="1">
          <a:blip r:embed="rId12">
            <a:alphaModFix/>
          </a:blip>
          <a:srcRect/>
          <a:stretch/>
        </p:blipFill>
        <p:spPr>
          <a:xfrm>
            <a:off x="8274238" y="4158098"/>
            <a:ext cx="804360" cy="804360"/>
          </a:xfrm>
          <a:prstGeom prst="rect">
            <a:avLst/>
          </a:prstGeom>
          <a:noFill/>
          <a:ln>
            <a:noFill/>
          </a:ln>
        </p:spPr>
      </p:pic>
      <p:sp>
        <p:nvSpPr>
          <p:cNvPr id="57" name="Google Shape;57;p13"/>
          <p:cNvSpPr/>
          <p:nvPr/>
        </p:nvSpPr>
        <p:spPr>
          <a:xfrm>
            <a:off x="-11975" y="5074779"/>
            <a:ext cx="9189600" cy="95100"/>
          </a:xfrm>
          <a:prstGeom prst="rect">
            <a:avLst/>
          </a:prstGeom>
          <a:solidFill>
            <a:srgbClr val="F9A1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D0EEF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voorzieningen.nl/over/lokale-coalitie-vught.html" TargetMode="External"/><Relationship Id="rId7" Type="http://schemas.openxmlformats.org/officeDocument/2006/relationships/hyperlink" Target="https://voorzieningen.nl/kaart.html?cat=buurt-en-wijkcentra"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hyperlink" Target="http://voorzieningen.nl"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regele.overheid.n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voorzieningen.nl/over/lokale-coalitie-vught.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voorzieningen.nl/over/lokale-coalitie-heusden.html"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voorzieningen.nl/over/lokale-coalitie-s-hertogenbosch.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voorzieningen.nl/over/lokale-coalitie-digitale-inclusie-rotterdam.html"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ctrTitle"/>
          </p:nvPr>
        </p:nvSpPr>
        <p:spPr>
          <a:xfrm>
            <a:off x="1638300" y="1953650"/>
            <a:ext cx="5787300" cy="1197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nl" sz="3600"/>
              <a:t>Lokale coalities sluiten</a:t>
            </a:r>
            <a:endParaRPr sz="2950"/>
          </a:p>
          <a:p>
            <a:pPr marL="0" lvl="0" indent="0" algn="ctr" rtl="0">
              <a:lnSpc>
                <a:spcPct val="115000"/>
              </a:lnSpc>
              <a:spcBef>
                <a:spcPts val="0"/>
              </a:spcBef>
              <a:spcAft>
                <a:spcPts val="0"/>
              </a:spcAft>
              <a:buNone/>
            </a:pPr>
            <a:endParaRPr sz="2950"/>
          </a:p>
          <a:p>
            <a:pPr marL="0" lvl="0" indent="0" algn="ctr" rtl="0">
              <a:lnSpc>
                <a:spcPct val="115000"/>
              </a:lnSpc>
              <a:spcBef>
                <a:spcPts val="0"/>
              </a:spcBef>
              <a:spcAft>
                <a:spcPts val="0"/>
              </a:spcAft>
              <a:buNone/>
            </a:pPr>
            <a:r>
              <a:rPr lang="nl" sz="2950"/>
              <a:t>Samen bereik je meer</a:t>
            </a:r>
            <a:endParaRPr sz="1850"/>
          </a:p>
          <a:p>
            <a:pPr marL="0" lvl="0" indent="0" algn="ctr" rtl="0">
              <a:spcBef>
                <a:spcPts val="0"/>
              </a:spcBef>
              <a:spcAft>
                <a:spcPts val="0"/>
              </a:spcAft>
              <a:buNone/>
            </a:pPr>
            <a:endParaRPr sz="6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5390589" y="1220200"/>
            <a:ext cx="2011200" cy="21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sz="2000"/>
              <a:t>Voorbeeld van samen op zoek gaan naar mogelijk passende voorzieningen</a:t>
            </a:r>
            <a:endParaRPr sz="2000"/>
          </a:p>
          <a:p>
            <a:pPr marL="0" lvl="0" indent="0" algn="ctr" rtl="0">
              <a:spcBef>
                <a:spcPts val="0"/>
              </a:spcBef>
              <a:spcAft>
                <a:spcPts val="0"/>
              </a:spcAft>
              <a:buNone/>
            </a:pPr>
            <a:r>
              <a:rPr lang="nl" sz="2000"/>
              <a:t>en warm overdragen</a:t>
            </a:r>
            <a:endParaRPr sz="2000"/>
          </a:p>
        </p:txBody>
      </p:sp>
      <p:pic>
        <p:nvPicPr>
          <p:cNvPr id="163" name="Google Shape;163;p32"/>
          <p:cNvPicPr preferRelativeResize="0"/>
          <p:nvPr/>
        </p:nvPicPr>
        <p:blipFill>
          <a:blip r:embed="rId3">
            <a:alphaModFix/>
          </a:blip>
          <a:stretch>
            <a:fillRect/>
          </a:stretch>
        </p:blipFill>
        <p:spPr>
          <a:xfrm>
            <a:off x="737671" y="-10"/>
            <a:ext cx="3676796" cy="5143501"/>
          </a:xfrm>
          <a:prstGeom prst="rect">
            <a:avLst/>
          </a:prstGeom>
          <a:noFill/>
          <a:ln>
            <a:noFill/>
          </a:ln>
        </p:spPr>
      </p:pic>
      <p:sp>
        <p:nvSpPr>
          <p:cNvPr id="164" name="Google Shape;164;p32"/>
          <p:cNvSpPr txBox="1"/>
          <p:nvPr/>
        </p:nvSpPr>
        <p:spPr>
          <a:xfrm>
            <a:off x="8414193" y="289675"/>
            <a:ext cx="282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a:solidFill>
                  <a:srgbClr val="FFFFFF"/>
                </a:solidFill>
                <a:latin typeface="Abel"/>
                <a:ea typeface="Abel"/>
                <a:cs typeface="Abel"/>
                <a:sym typeface="Abel"/>
              </a:rPr>
              <a:t>?</a:t>
            </a:r>
            <a:endParaRPr sz="3000">
              <a:solidFill>
                <a:srgbClr val="FFFFFF"/>
              </a:solidFill>
              <a:latin typeface="Abel"/>
              <a:ea typeface="Abel"/>
              <a:cs typeface="Abel"/>
              <a:sym typeface="Abe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334357" y="95711"/>
            <a:ext cx="6915300" cy="7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nl"/>
              <a:t>Stappenplan lokale coalitie</a:t>
            </a:r>
            <a:endParaRPr/>
          </a:p>
        </p:txBody>
      </p:sp>
      <p:pic>
        <p:nvPicPr>
          <p:cNvPr id="170" name="Google Shape;170;p33" title="Scherm­afbeelding 2025-11-02 om 07.52.38.png">
            <a:hlinkClick r:id="rId3"/>
          </p:cNvPr>
          <p:cNvPicPr preferRelativeResize="0"/>
          <p:nvPr/>
        </p:nvPicPr>
        <p:blipFill>
          <a:blip r:embed="rId4">
            <a:alphaModFix/>
          </a:blip>
          <a:stretch>
            <a:fillRect/>
          </a:stretch>
        </p:blipFill>
        <p:spPr>
          <a:xfrm>
            <a:off x="5707846" y="528346"/>
            <a:ext cx="3359199" cy="629626"/>
          </a:xfrm>
          <a:prstGeom prst="rect">
            <a:avLst/>
          </a:prstGeom>
          <a:noFill/>
          <a:ln>
            <a:noFill/>
          </a:ln>
        </p:spPr>
      </p:pic>
      <p:sp>
        <p:nvSpPr>
          <p:cNvPr id="171" name="Google Shape;171;p33"/>
          <p:cNvSpPr txBox="1">
            <a:spLocks noGrp="1"/>
          </p:cNvSpPr>
          <p:nvPr>
            <p:ph type="body" idx="4294967295"/>
          </p:nvPr>
        </p:nvSpPr>
        <p:spPr>
          <a:xfrm>
            <a:off x="0" y="844498"/>
            <a:ext cx="5586300" cy="33036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chemeClr val="lt1"/>
              </a:buClr>
              <a:buSzPts val="1300"/>
              <a:buFont typeface="Arial"/>
              <a:buChar char="-"/>
            </a:pPr>
            <a:r>
              <a:rPr lang="nl" sz="1300">
                <a:solidFill>
                  <a:schemeClr val="lt1"/>
                </a:solidFill>
                <a:latin typeface="Arial"/>
                <a:ea typeface="Arial"/>
                <a:cs typeface="Arial"/>
                <a:sym typeface="Arial"/>
              </a:rPr>
              <a:t>Onderzoek of er al een passend netwerk bestaat binnen je gemeente. Zo niet, breng enkele hulpverlenende organisaties bij elkaar en roep een lokale coalitie uit.</a:t>
            </a:r>
            <a:endParaRPr sz="1300">
              <a:solidFill>
                <a:schemeClr val="lt1"/>
              </a:solidFill>
              <a:latin typeface="Arial"/>
              <a:ea typeface="Arial"/>
              <a:cs typeface="Arial"/>
              <a:sym typeface="Arial"/>
            </a:endParaRPr>
          </a:p>
          <a:p>
            <a:pPr marL="457200" lvl="0" indent="-311150" algn="l" rtl="0">
              <a:lnSpc>
                <a:spcPct val="100000"/>
              </a:lnSpc>
              <a:spcBef>
                <a:spcPts val="1000"/>
              </a:spcBef>
              <a:spcAft>
                <a:spcPts val="0"/>
              </a:spcAft>
              <a:buClr>
                <a:schemeClr val="lt1"/>
              </a:buClr>
              <a:buSzPts val="1300"/>
              <a:buFont typeface="Arial"/>
              <a:buChar char="-"/>
            </a:pPr>
            <a:r>
              <a:rPr lang="nl" sz="1300">
                <a:solidFill>
                  <a:schemeClr val="lt1"/>
                </a:solidFill>
                <a:latin typeface="Arial"/>
                <a:ea typeface="Arial"/>
                <a:cs typeface="Arial"/>
                <a:sym typeface="Arial"/>
              </a:rPr>
              <a:t>Wacht niet op een compleet elftal, met z’n drieën kun je al voetballen.</a:t>
            </a:r>
            <a:endParaRPr sz="1300">
              <a:solidFill>
                <a:schemeClr val="lt1"/>
              </a:solidFill>
              <a:latin typeface="Arial"/>
              <a:ea typeface="Arial"/>
              <a:cs typeface="Arial"/>
              <a:sym typeface="Arial"/>
            </a:endParaRPr>
          </a:p>
          <a:p>
            <a:pPr marL="457200" lvl="0" indent="-311150" algn="l" rtl="0">
              <a:lnSpc>
                <a:spcPct val="100000"/>
              </a:lnSpc>
              <a:spcBef>
                <a:spcPts val="1000"/>
              </a:spcBef>
              <a:spcAft>
                <a:spcPts val="0"/>
              </a:spcAft>
              <a:buClr>
                <a:schemeClr val="lt1"/>
              </a:buClr>
              <a:buSzPts val="1300"/>
              <a:buFont typeface="Arial"/>
              <a:buChar char="-"/>
            </a:pPr>
            <a:r>
              <a:rPr lang="nl" sz="1300">
                <a:solidFill>
                  <a:schemeClr val="lt1"/>
                </a:solidFill>
                <a:latin typeface="Arial"/>
                <a:ea typeface="Arial"/>
                <a:cs typeface="Arial"/>
                <a:sym typeface="Arial"/>
              </a:rPr>
              <a:t>Leer elkaar en elkaars voorzieningen kennen én vertrouwen. Maak afspraken over de ‘warme’ overdracht.</a:t>
            </a:r>
            <a:endParaRPr sz="1300">
              <a:solidFill>
                <a:schemeClr val="lt1"/>
              </a:solidFill>
              <a:latin typeface="Arial"/>
              <a:ea typeface="Arial"/>
              <a:cs typeface="Arial"/>
              <a:sym typeface="Arial"/>
            </a:endParaRPr>
          </a:p>
          <a:p>
            <a:pPr marL="457200" lvl="0" indent="-311150" algn="l" rtl="0">
              <a:lnSpc>
                <a:spcPct val="100000"/>
              </a:lnSpc>
              <a:spcBef>
                <a:spcPts val="1000"/>
              </a:spcBef>
              <a:spcAft>
                <a:spcPts val="0"/>
              </a:spcAft>
              <a:buClr>
                <a:schemeClr val="lt1"/>
              </a:buClr>
              <a:buSzPts val="1300"/>
              <a:buFont typeface="Arial"/>
              <a:buChar char="-"/>
            </a:pPr>
            <a:r>
              <a:rPr lang="nl" sz="1300">
                <a:solidFill>
                  <a:schemeClr val="lt1"/>
                </a:solidFill>
                <a:latin typeface="Arial"/>
                <a:ea typeface="Arial"/>
                <a:cs typeface="Arial"/>
                <a:sym typeface="Arial"/>
              </a:rPr>
              <a:t>Bied een training voor hulpverleners en beheerders van </a:t>
            </a:r>
            <a:r>
              <a:rPr lang="nl" sz="1300" u="sng">
                <a:solidFill>
                  <a:srgbClr val="F9A01A"/>
                </a:solidFill>
                <a:latin typeface="Arial"/>
                <a:ea typeface="Arial"/>
                <a:cs typeface="Arial"/>
                <a:sym typeface="Arial"/>
                <a:hlinkClick r:id="rId5">
                  <a:extLst>
                    <a:ext uri="{A12FA001-AC4F-418D-AE19-62706E023703}">
                      <ahyp:hlinkClr xmlns:ahyp="http://schemas.microsoft.com/office/drawing/2018/hyperlinkcolor" val="tx"/>
                    </a:ext>
                  </a:extLst>
                </a:hlinkClick>
              </a:rPr>
              <a:t>Voorzieningen.nl</a:t>
            </a:r>
            <a:r>
              <a:rPr lang="nl" sz="1300">
                <a:solidFill>
                  <a:schemeClr val="lt1"/>
                </a:solidFill>
                <a:latin typeface="Arial"/>
                <a:ea typeface="Arial"/>
                <a:cs typeface="Arial"/>
                <a:sym typeface="Arial"/>
              </a:rPr>
              <a:t>. </a:t>
            </a:r>
            <a:br>
              <a:rPr lang="nl" sz="1300">
                <a:solidFill>
                  <a:schemeClr val="lt1"/>
                </a:solidFill>
                <a:latin typeface="Arial"/>
                <a:ea typeface="Arial"/>
                <a:cs typeface="Arial"/>
                <a:sym typeface="Arial"/>
              </a:rPr>
            </a:br>
            <a:r>
              <a:rPr lang="nl" sz="1300">
                <a:solidFill>
                  <a:schemeClr val="lt1"/>
                </a:solidFill>
                <a:latin typeface="Arial"/>
                <a:ea typeface="Arial"/>
                <a:cs typeface="Arial"/>
                <a:sym typeface="Arial"/>
              </a:rPr>
              <a:t>Ondersteuning via Stichting Financieel Paspoort is beschikbaar.</a:t>
            </a:r>
            <a:endParaRPr sz="1300">
              <a:solidFill>
                <a:schemeClr val="lt1"/>
              </a:solidFill>
              <a:latin typeface="Arial"/>
              <a:ea typeface="Arial"/>
              <a:cs typeface="Arial"/>
              <a:sym typeface="Arial"/>
            </a:endParaRPr>
          </a:p>
          <a:p>
            <a:pPr marL="457200" lvl="0" indent="-311150" algn="l" rtl="0">
              <a:lnSpc>
                <a:spcPct val="100000"/>
              </a:lnSpc>
              <a:spcBef>
                <a:spcPts val="1000"/>
              </a:spcBef>
              <a:spcAft>
                <a:spcPts val="0"/>
              </a:spcAft>
              <a:buClr>
                <a:schemeClr val="lt1"/>
              </a:buClr>
              <a:buSzPts val="1300"/>
              <a:buFont typeface="Arial"/>
              <a:buChar char="-"/>
            </a:pPr>
            <a:r>
              <a:rPr lang="nl" sz="1300">
                <a:solidFill>
                  <a:schemeClr val="lt1"/>
                </a:solidFill>
                <a:latin typeface="Arial"/>
                <a:ea typeface="Arial"/>
                <a:cs typeface="Arial"/>
                <a:sym typeface="Arial"/>
              </a:rPr>
              <a:t>Zorg dat alle organisaties, voorzieningen, locaties en inloopspreekuren worden opgenomen in </a:t>
            </a:r>
            <a:r>
              <a:rPr lang="nl" sz="1300" u="sng">
                <a:solidFill>
                  <a:srgbClr val="F9A01A"/>
                </a:solidFill>
                <a:latin typeface="Arial"/>
                <a:ea typeface="Arial"/>
                <a:cs typeface="Arial"/>
                <a:sym typeface="Arial"/>
                <a:hlinkClick r:id="rId5">
                  <a:extLst>
                    <a:ext uri="{A12FA001-AC4F-418D-AE19-62706E023703}">
                      <ahyp:hlinkClr xmlns:ahyp="http://schemas.microsoft.com/office/drawing/2018/hyperlinkcolor" val="tx"/>
                    </a:ext>
                  </a:extLst>
                </a:hlinkClick>
              </a:rPr>
              <a:t>Voorzieningen.nl</a:t>
            </a:r>
            <a:r>
              <a:rPr lang="nl" sz="1300">
                <a:solidFill>
                  <a:schemeClr val="lt1"/>
                </a:solidFill>
                <a:latin typeface="Arial"/>
                <a:ea typeface="Arial"/>
                <a:cs typeface="Arial"/>
                <a:sym typeface="Arial"/>
              </a:rPr>
              <a:t>.</a:t>
            </a:r>
            <a:endParaRPr sz="1300">
              <a:solidFill>
                <a:schemeClr val="lt1"/>
              </a:solidFill>
              <a:latin typeface="Arial"/>
              <a:ea typeface="Arial"/>
              <a:cs typeface="Arial"/>
              <a:sym typeface="Arial"/>
            </a:endParaRPr>
          </a:p>
          <a:p>
            <a:pPr marL="457200" lvl="0" indent="-311150" algn="l" rtl="0">
              <a:lnSpc>
                <a:spcPct val="100000"/>
              </a:lnSpc>
              <a:spcBef>
                <a:spcPts val="1000"/>
              </a:spcBef>
              <a:spcAft>
                <a:spcPts val="0"/>
              </a:spcAft>
              <a:buClr>
                <a:schemeClr val="lt1"/>
              </a:buClr>
              <a:buSzPts val="1300"/>
              <a:buFont typeface="Arial"/>
              <a:buChar char="-"/>
            </a:pPr>
            <a:r>
              <a:rPr lang="nl" sz="1300">
                <a:solidFill>
                  <a:schemeClr val="lt1"/>
                </a:solidFill>
                <a:latin typeface="Arial"/>
                <a:ea typeface="Arial"/>
                <a:cs typeface="Arial"/>
                <a:sym typeface="Arial"/>
              </a:rPr>
              <a:t>Ontmoet elkaar regelmatig om de voortgang en actuele onderwerpen te bespreken. Benoem een lokale coördinator die de bijeenkomsten en afspraken bewaakt.</a:t>
            </a:r>
            <a:endParaRPr sz="1300">
              <a:solidFill>
                <a:schemeClr val="lt1"/>
              </a:solidFill>
              <a:latin typeface="Arial"/>
              <a:ea typeface="Arial"/>
              <a:cs typeface="Arial"/>
              <a:sym typeface="Arial"/>
            </a:endParaRPr>
          </a:p>
          <a:p>
            <a:pPr marL="457200" lvl="0" indent="-311150" algn="l" rtl="0">
              <a:lnSpc>
                <a:spcPct val="100000"/>
              </a:lnSpc>
              <a:spcBef>
                <a:spcPts val="1000"/>
              </a:spcBef>
              <a:spcAft>
                <a:spcPts val="1000"/>
              </a:spcAft>
              <a:buClr>
                <a:schemeClr val="lt1"/>
              </a:buClr>
              <a:buSzPts val="1300"/>
              <a:buFont typeface="Arial"/>
              <a:buChar char="-"/>
            </a:pPr>
            <a:r>
              <a:rPr lang="nl" sz="1300">
                <a:solidFill>
                  <a:schemeClr val="lt1"/>
                </a:solidFill>
                <a:latin typeface="Arial"/>
                <a:ea typeface="Arial"/>
                <a:cs typeface="Arial"/>
                <a:sym typeface="Arial"/>
              </a:rPr>
              <a:t>Laat je horen en zien in de lokale pers en bij evenementen.</a:t>
            </a:r>
            <a:endParaRPr sz="1300">
              <a:solidFill>
                <a:schemeClr val="lt1"/>
              </a:solidFill>
              <a:latin typeface="Arial"/>
              <a:ea typeface="Arial"/>
              <a:cs typeface="Arial"/>
              <a:sym typeface="Arial"/>
            </a:endParaRPr>
          </a:p>
        </p:txBody>
      </p:sp>
      <p:pic>
        <p:nvPicPr>
          <p:cNvPr id="172" name="Google Shape;172;p33" title="Scherm­afbeelding 2025-11-02 om 07.54.45.png">
            <a:hlinkClick r:id="rId3"/>
          </p:cNvPr>
          <p:cNvPicPr preferRelativeResize="0"/>
          <p:nvPr/>
        </p:nvPicPr>
        <p:blipFill>
          <a:blip r:embed="rId6">
            <a:alphaModFix/>
          </a:blip>
          <a:stretch>
            <a:fillRect/>
          </a:stretch>
        </p:blipFill>
        <p:spPr>
          <a:xfrm>
            <a:off x="5717520" y="1228783"/>
            <a:ext cx="3359198" cy="1859556"/>
          </a:xfrm>
          <a:prstGeom prst="rect">
            <a:avLst/>
          </a:prstGeom>
          <a:noFill/>
          <a:ln>
            <a:noFill/>
          </a:ln>
        </p:spPr>
      </p:pic>
      <p:pic>
        <p:nvPicPr>
          <p:cNvPr id="173" name="Google Shape;173;p33" title="Scherm­afbeelding 2025-11-02 om 07.58.48.png">
            <a:hlinkClick r:id="rId7"/>
          </p:cNvPr>
          <p:cNvPicPr preferRelativeResize="0"/>
          <p:nvPr/>
        </p:nvPicPr>
        <p:blipFill>
          <a:blip r:embed="rId8">
            <a:alphaModFix/>
          </a:blip>
          <a:stretch>
            <a:fillRect/>
          </a:stretch>
        </p:blipFill>
        <p:spPr>
          <a:xfrm>
            <a:off x="5719071" y="3159160"/>
            <a:ext cx="3359201" cy="1781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4"/>
          <p:cNvSpPr txBox="1"/>
          <p:nvPr/>
        </p:nvSpPr>
        <p:spPr>
          <a:xfrm>
            <a:off x="7393475" y="3744025"/>
            <a:ext cx="1459500" cy="384900"/>
          </a:xfrm>
          <a:prstGeom prst="rect">
            <a:avLst/>
          </a:prstGeom>
          <a:solidFill>
            <a:srgbClr val="FF99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nl" sz="1300" b="0" i="0" u="none" strike="noStrike" cap="none">
                <a:solidFill>
                  <a:schemeClr val="lt1"/>
                </a:solidFill>
                <a:latin typeface="Arial"/>
                <a:ea typeface="Arial"/>
                <a:cs typeface="Arial"/>
                <a:sym typeface="Arial"/>
              </a:rPr>
              <a:t>Aanbieders</a:t>
            </a:r>
            <a:endParaRPr sz="1300" b="0" i="0" u="none" strike="noStrike" cap="none">
              <a:solidFill>
                <a:schemeClr val="lt1"/>
              </a:solidFill>
              <a:latin typeface="Arial"/>
              <a:ea typeface="Arial"/>
              <a:cs typeface="Arial"/>
              <a:sym typeface="Arial"/>
            </a:endParaRPr>
          </a:p>
        </p:txBody>
      </p:sp>
      <p:sp>
        <p:nvSpPr>
          <p:cNvPr id="179" name="Google Shape;179;p34"/>
          <p:cNvSpPr txBox="1"/>
          <p:nvPr/>
        </p:nvSpPr>
        <p:spPr>
          <a:xfrm>
            <a:off x="7353720" y="1610436"/>
            <a:ext cx="1351500" cy="384900"/>
          </a:xfrm>
          <a:prstGeom prst="rect">
            <a:avLst/>
          </a:prstGeom>
          <a:solidFill>
            <a:srgbClr val="FF99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nl" sz="1300" b="0" i="0" u="none" strike="noStrike" cap="none">
                <a:solidFill>
                  <a:schemeClr val="lt1"/>
                </a:solidFill>
                <a:latin typeface="Arial"/>
                <a:ea typeface="Arial"/>
                <a:cs typeface="Arial"/>
                <a:sym typeface="Arial"/>
              </a:rPr>
              <a:t>MijnGegevens</a:t>
            </a:r>
            <a:endParaRPr sz="1300" b="0" i="0" u="none" strike="noStrike" cap="none">
              <a:solidFill>
                <a:schemeClr val="lt1"/>
              </a:solidFill>
              <a:latin typeface="Arial"/>
              <a:ea typeface="Arial"/>
              <a:cs typeface="Arial"/>
              <a:sym typeface="Arial"/>
            </a:endParaRPr>
          </a:p>
        </p:txBody>
      </p:sp>
      <p:sp>
        <p:nvSpPr>
          <p:cNvPr id="180" name="Google Shape;180;p34"/>
          <p:cNvSpPr txBox="1">
            <a:spLocks noGrp="1"/>
          </p:cNvSpPr>
          <p:nvPr>
            <p:ph type="title"/>
          </p:nvPr>
        </p:nvSpPr>
        <p:spPr>
          <a:xfrm>
            <a:off x="1126845" y="367433"/>
            <a:ext cx="6915300" cy="7464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nl"/>
              <a:t>FP Ecosysteem en </a:t>
            </a:r>
            <a:r>
              <a:rPr lang="nl">
                <a:solidFill>
                  <a:schemeClr val="lt1"/>
                </a:solidFill>
              </a:rPr>
              <a:t>Hulpmiddelen</a:t>
            </a:r>
            <a:endParaRPr/>
          </a:p>
        </p:txBody>
      </p:sp>
      <p:sp>
        <p:nvSpPr>
          <p:cNvPr id="181" name="Google Shape;181;p34"/>
          <p:cNvSpPr txBox="1"/>
          <p:nvPr/>
        </p:nvSpPr>
        <p:spPr>
          <a:xfrm>
            <a:off x="1324456" y="1294400"/>
            <a:ext cx="1270500" cy="384900"/>
          </a:xfrm>
          <a:prstGeom prst="rect">
            <a:avLst/>
          </a:prstGeom>
          <a:solidFill>
            <a:srgbClr val="FF9900"/>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nl" sz="1300" b="0" i="0" u="none" strike="noStrike" cap="none">
                <a:solidFill>
                  <a:schemeClr val="lt1"/>
                </a:solidFill>
                <a:latin typeface="Arial"/>
                <a:ea typeface="Arial"/>
                <a:cs typeface="Arial"/>
                <a:sym typeface="Arial"/>
              </a:rPr>
              <a:t>Hulpverleners</a:t>
            </a:r>
            <a:endParaRPr sz="13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Arial"/>
              <a:ea typeface="Arial"/>
              <a:cs typeface="Arial"/>
              <a:sym typeface="Arial"/>
            </a:endParaRPr>
          </a:p>
        </p:txBody>
      </p:sp>
      <p:pic>
        <p:nvPicPr>
          <p:cNvPr id="182" name="Google Shape;182;p34" title="Scherm­afbeelding 2025-05-05 om 15.42.46.png"/>
          <p:cNvPicPr preferRelativeResize="0"/>
          <p:nvPr/>
        </p:nvPicPr>
        <p:blipFill rotWithShape="1">
          <a:blip r:embed="rId3">
            <a:alphaModFix/>
          </a:blip>
          <a:srcRect/>
          <a:stretch/>
        </p:blipFill>
        <p:spPr>
          <a:xfrm>
            <a:off x="409499" y="2984174"/>
            <a:ext cx="2943299" cy="1404100"/>
          </a:xfrm>
          <a:prstGeom prst="rect">
            <a:avLst/>
          </a:prstGeom>
          <a:noFill/>
          <a:ln>
            <a:noFill/>
          </a:ln>
        </p:spPr>
      </p:pic>
      <p:pic>
        <p:nvPicPr>
          <p:cNvPr id="183" name="Google Shape;183;p34"/>
          <p:cNvPicPr preferRelativeResize="0"/>
          <p:nvPr/>
        </p:nvPicPr>
        <p:blipFill rotWithShape="1">
          <a:blip r:embed="rId4">
            <a:alphaModFix/>
          </a:blip>
          <a:srcRect/>
          <a:stretch/>
        </p:blipFill>
        <p:spPr>
          <a:xfrm>
            <a:off x="7252512" y="2406623"/>
            <a:ext cx="482363" cy="393600"/>
          </a:xfrm>
          <a:prstGeom prst="rect">
            <a:avLst/>
          </a:prstGeom>
          <a:noFill/>
          <a:ln>
            <a:noFill/>
          </a:ln>
        </p:spPr>
      </p:pic>
      <p:pic>
        <p:nvPicPr>
          <p:cNvPr id="184" name="Google Shape;184;p34"/>
          <p:cNvPicPr preferRelativeResize="0"/>
          <p:nvPr/>
        </p:nvPicPr>
        <p:blipFill rotWithShape="1">
          <a:blip r:embed="rId4">
            <a:alphaModFix/>
          </a:blip>
          <a:srcRect/>
          <a:stretch/>
        </p:blipFill>
        <p:spPr>
          <a:xfrm>
            <a:off x="8060501" y="1949423"/>
            <a:ext cx="482363" cy="393600"/>
          </a:xfrm>
          <a:prstGeom prst="rect">
            <a:avLst/>
          </a:prstGeom>
          <a:noFill/>
          <a:ln>
            <a:noFill/>
          </a:ln>
        </p:spPr>
      </p:pic>
      <p:pic>
        <p:nvPicPr>
          <p:cNvPr id="185" name="Google Shape;185;p34"/>
          <p:cNvPicPr preferRelativeResize="0"/>
          <p:nvPr/>
        </p:nvPicPr>
        <p:blipFill rotWithShape="1">
          <a:blip r:embed="rId4">
            <a:alphaModFix/>
          </a:blip>
          <a:srcRect/>
          <a:stretch/>
        </p:blipFill>
        <p:spPr>
          <a:xfrm>
            <a:off x="7527101" y="1949423"/>
            <a:ext cx="482363" cy="393600"/>
          </a:xfrm>
          <a:prstGeom prst="rect">
            <a:avLst/>
          </a:prstGeom>
          <a:noFill/>
          <a:ln>
            <a:noFill/>
          </a:ln>
        </p:spPr>
      </p:pic>
      <p:pic>
        <p:nvPicPr>
          <p:cNvPr id="186" name="Google Shape;186;p34"/>
          <p:cNvPicPr preferRelativeResize="0"/>
          <p:nvPr/>
        </p:nvPicPr>
        <p:blipFill rotWithShape="1">
          <a:blip r:embed="rId4">
            <a:alphaModFix/>
          </a:blip>
          <a:srcRect/>
          <a:stretch/>
        </p:blipFill>
        <p:spPr>
          <a:xfrm>
            <a:off x="8319312" y="2406623"/>
            <a:ext cx="482363" cy="393600"/>
          </a:xfrm>
          <a:prstGeom prst="rect">
            <a:avLst/>
          </a:prstGeom>
          <a:noFill/>
          <a:ln>
            <a:noFill/>
          </a:ln>
        </p:spPr>
      </p:pic>
      <p:pic>
        <p:nvPicPr>
          <p:cNvPr id="187" name="Google Shape;187;p34"/>
          <p:cNvPicPr preferRelativeResize="0"/>
          <p:nvPr/>
        </p:nvPicPr>
        <p:blipFill rotWithShape="1">
          <a:blip r:embed="rId4">
            <a:alphaModFix/>
          </a:blip>
          <a:srcRect/>
          <a:stretch/>
        </p:blipFill>
        <p:spPr>
          <a:xfrm>
            <a:off x="7785912" y="2406623"/>
            <a:ext cx="482363" cy="393600"/>
          </a:xfrm>
          <a:prstGeom prst="rect">
            <a:avLst/>
          </a:prstGeom>
          <a:noFill/>
          <a:ln>
            <a:noFill/>
          </a:ln>
        </p:spPr>
      </p:pic>
      <p:sp>
        <p:nvSpPr>
          <p:cNvPr id="188" name="Google Shape;188;p34"/>
          <p:cNvSpPr/>
          <p:nvPr/>
        </p:nvSpPr>
        <p:spPr>
          <a:xfrm>
            <a:off x="702722" y="2066550"/>
            <a:ext cx="721800" cy="978900"/>
          </a:xfrm>
          <a:prstGeom prst="bentArrow">
            <a:avLst>
              <a:gd name="adj1" fmla="val 21131"/>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pic>
        <p:nvPicPr>
          <p:cNvPr id="189" name="Google Shape;189;p34" title="IMG_3259.jpeg"/>
          <p:cNvPicPr preferRelativeResize="0"/>
          <p:nvPr/>
        </p:nvPicPr>
        <p:blipFill rotWithShape="1">
          <a:blip r:embed="rId5">
            <a:alphaModFix/>
          </a:blip>
          <a:srcRect/>
          <a:stretch/>
        </p:blipFill>
        <p:spPr>
          <a:xfrm>
            <a:off x="4651200" y="1627278"/>
            <a:ext cx="1556700" cy="2767501"/>
          </a:xfrm>
          <a:prstGeom prst="rect">
            <a:avLst/>
          </a:prstGeom>
          <a:noFill/>
          <a:ln>
            <a:noFill/>
          </a:ln>
        </p:spPr>
      </p:pic>
      <p:sp>
        <p:nvSpPr>
          <p:cNvPr id="190" name="Google Shape;190;p34"/>
          <p:cNvSpPr/>
          <p:nvPr/>
        </p:nvSpPr>
        <p:spPr>
          <a:xfrm>
            <a:off x="6002100" y="2066550"/>
            <a:ext cx="1556700" cy="261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sp>
        <p:nvSpPr>
          <p:cNvPr id="191" name="Google Shape;191;p34"/>
          <p:cNvSpPr/>
          <p:nvPr/>
        </p:nvSpPr>
        <p:spPr>
          <a:xfrm>
            <a:off x="2446621" y="2108559"/>
            <a:ext cx="2235300" cy="261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sp>
        <p:nvSpPr>
          <p:cNvPr id="192" name="Google Shape;192;p34"/>
          <p:cNvSpPr/>
          <p:nvPr/>
        </p:nvSpPr>
        <p:spPr>
          <a:xfrm>
            <a:off x="3197650" y="2165045"/>
            <a:ext cx="10701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Hulp Financieel Inzicht</a:t>
            </a:r>
            <a:endParaRPr sz="900" b="0" i="0" u="none" strike="noStrike" cap="none">
              <a:solidFill>
                <a:schemeClr val="lt1"/>
              </a:solidFill>
              <a:latin typeface="Arial"/>
              <a:ea typeface="Arial"/>
              <a:cs typeface="Arial"/>
              <a:sym typeface="Arial"/>
            </a:endParaRPr>
          </a:p>
        </p:txBody>
      </p:sp>
      <p:sp>
        <p:nvSpPr>
          <p:cNvPr id="193" name="Google Shape;193;p34"/>
          <p:cNvSpPr/>
          <p:nvPr/>
        </p:nvSpPr>
        <p:spPr>
          <a:xfrm>
            <a:off x="2490917" y="1788648"/>
            <a:ext cx="21885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sp>
        <p:nvSpPr>
          <p:cNvPr id="194" name="Google Shape;194;p34"/>
          <p:cNvSpPr/>
          <p:nvPr/>
        </p:nvSpPr>
        <p:spPr>
          <a:xfrm>
            <a:off x="3197650" y="1575555"/>
            <a:ext cx="10701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Ondersteunt gebruik app</a:t>
            </a:r>
            <a:endParaRPr sz="900" b="0" i="0" u="none" strike="noStrike" cap="none">
              <a:solidFill>
                <a:schemeClr val="lt1"/>
              </a:solidFill>
              <a:latin typeface="Arial"/>
              <a:ea typeface="Arial"/>
              <a:cs typeface="Arial"/>
              <a:sym typeface="Arial"/>
            </a:endParaRPr>
          </a:p>
        </p:txBody>
      </p:sp>
      <p:sp>
        <p:nvSpPr>
          <p:cNvPr id="195" name="Google Shape;195;p34"/>
          <p:cNvSpPr/>
          <p:nvPr/>
        </p:nvSpPr>
        <p:spPr>
          <a:xfrm>
            <a:off x="6245650" y="1938000"/>
            <a:ext cx="10002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MijnGegevens Verzamelen</a:t>
            </a:r>
            <a:endParaRPr sz="900" b="0" i="0" u="none" strike="noStrike" cap="none">
              <a:solidFill>
                <a:schemeClr val="lt1"/>
              </a:solidFill>
              <a:latin typeface="Arial"/>
              <a:ea typeface="Arial"/>
              <a:cs typeface="Arial"/>
              <a:sym typeface="Arial"/>
            </a:endParaRPr>
          </a:p>
        </p:txBody>
      </p:sp>
      <p:sp>
        <p:nvSpPr>
          <p:cNvPr id="196" name="Google Shape;196;p34"/>
          <p:cNvSpPr/>
          <p:nvPr/>
        </p:nvSpPr>
        <p:spPr>
          <a:xfrm>
            <a:off x="332157" y="2404925"/>
            <a:ext cx="10002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Handmatig zoeken</a:t>
            </a:r>
            <a:endParaRPr sz="900" b="0" i="0" u="none" strike="noStrike" cap="none">
              <a:solidFill>
                <a:schemeClr val="lt1"/>
              </a:solidFill>
              <a:latin typeface="Arial"/>
              <a:ea typeface="Arial"/>
              <a:cs typeface="Arial"/>
              <a:sym typeface="Arial"/>
            </a:endParaRPr>
          </a:p>
        </p:txBody>
      </p:sp>
      <p:pic>
        <p:nvPicPr>
          <p:cNvPr id="197" name="Google Shape;197;p34"/>
          <p:cNvPicPr preferRelativeResize="0"/>
          <p:nvPr/>
        </p:nvPicPr>
        <p:blipFill rotWithShape="1">
          <a:blip r:embed="rId6">
            <a:alphaModFix/>
          </a:blip>
          <a:srcRect/>
          <a:stretch/>
        </p:blipFill>
        <p:spPr>
          <a:xfrm>
            <a:off x="7528500" y="3426693"/>
            <a:ext cx="548700" cy="365802"/>
          </a:xfrm>
          <a:prstGeom prst="rect">
            <a:avLst/>
          </a:prstGeom>
          <a:noFill/>
          <a:ln>
            <a:noFill/>
          </a:ln>
        </p:spPr>
      </p:pic>
      <p:pic>
        <p:nvPicPr>
          <p:cNvPr id="198" name="Google Shape;198;p34"/>
          <p:cNvPicPr preferRelativeResize="0"/>
          <p:nvPr/>
        </p:nvPicPr>
        <p:blipFill rotWithShape="1">
          <a:blip r:embed="rId6">
            <a:alphaModFix/>
          </a:blip>
          <a:srcRect/>
          <a:stretch/>
        </p:blipFill>
        <p:spPr>
          <a:xfrm>
            <a:off x="8117959" y="3426693"/>
            <a:ext cx="548700" cy="365802"/>
          </a:xfrm>
          <a:prstGeom prst="rect">
            <a:avLst/>
          </a:prstGeom>
          <a:noFill/>
          <a:ln>
            <a:noFill/>
          </a:ln>
        </p:spPr>
      </p:pic>
      <p:pic>
        <p:nvPicPr>
          <p:cNvPr id="199" name="Google Shape;199;p34"/>
          <p:cNvPicPr preferRelativeResize="0"/>
          <p:nvPr/>
        </p:nvPicPr>
        <p:blipFill rotWithShape="1">
          <a:blip r:embed="rId6">
            <a:alphaModFix/>
          </a:blip>
          <a:srcRect/>
          <a:stretch/>
        </p:blipFill>
        <p:spPr>
          <a:xfrm>
            <a:off x="7167641" y="3015482"/>
            <a:ext cx="548700" cy="365802"/>
          </a:xfrm>
          <a:prstGeom prst="rect">
            <a:avLst/>
          </a:prstGeom>
          <a:noFill/>
          <a:ln>
            <a:noFill/>
          </a:ln>
        </p:spPr>
      </p:pic>
      <p:pic>
        <p:nvPicPr>
          <p:cNvPr id="200" name="Google Shape;200;p34"/>
          <p:cNvPicPr preferRelativeResize="0"/>
          <p:nvPr/>
        </p:nvPicPr>
        <p:blipFill rotWithShape="1">
          <a:blip r:embed="rId6">
            <a:alphaModFix/>
          </a:blip>
          <a:srcRect/>
          <a:stretch/>
        </p:blipFill>
        <p:spPr>
          <a:xfrm>
            <a:off x="7757100" y="3015482"/>
            <a:ext cx="548700" cy="365802"/>
          </a:xfrm>
          <a:prstGeom prst="rect">
            <a:avLst/>
          </a:prstGeom>
          <a:noFill/>
          <a:ln>
            <a:noFill/>
          </a:ln>
        </p:spPr>
      </p:pic>
      <p:pic>
        <p:nvPicPr>
          <p:cNvPr id="201" name="Google Shape;201;p34"/>
          <p:cNvPicPr preferRelativeResize="0"/>
          <p:nvPr/>
        </p:nvPicPr>
        <p:blipFill rotWithShape="1">
          <a:blip r:embed="rId6">
            <a:alphaModFix/>
          </a:blip>
          <a:srcRect/>
          <a:stretch/>
        </p:blipFill>
        <p:spPr>
          <a:xfrm>
            <a:off x="8346559" y="3015482"/>
            <a:ext cx="548700" cy="365802"/>
          </a:xfrm>
          <a:prstGeom prst="rect">
            <a:avLst/>
          </a:prstGeom>
          <a:noFill/>
          <a:ln>
            <a:noFill/>
          </a:ln>
        </p:spPr>
      </p:pic>
      <p:sp>
        <p:nvSpPr>
          <p:cNvPr id="202" name="Google Shape;202;p34"/>
          <p:cNvSpPr/>
          <p:nvPr/>
        </p:nvSpPr>
        <p:spPr>
          <a:xfrm>
            <a:off x="6073925" y="3461575"/>
            <a:ext cx="15567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sp>
        <p:nvSpPr>
          <p:cNvPr id="203" name="Google Shape;203;p34"/>
          <p:cNvSpPr/>
          <p:nvPr/>
        </p:nvSpPr>
        <p:spPr>
          <a:xfrm>
            <a:off x="6266038" y="3338764"/>
            <a:ext cx="10002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Voorziening Aanvragen</a:t>
            </a:r>
            <a:endParaRPr sz="900" b="0" i="0" u="none" strike="noStrike" cap="none">
              <a:solidFill>
                <a:schemeClr val="lt1"/>
              </a:solidFill>
              <a:latin typeface="Arial"/>
              <a:ea typeface="Arial"/>
              <a:cs typeface="Arial"/>
              <a:sym typeface="Arial"/>
            </a:endParaRPr>
          </a:p>
        </p:txBody>
      </p:sp>
      <p:sp>
        <p:nvSpPr>
          <p:cNvPr id="204" name="Google Shape;204;p34"/>
          <p:cNvSpPr/>
          <p:nvPr/>
        </p:nvSpPr>
        <p:spPr>
          <a:xfrm rot="-5400000" flipH="1">
            <a:off x="764547" y="1401375"/>
            <a:ext cx="709500" cy="657300"/>
          </a:xfrm>
          <a:prstGeom prst="uturnArrow">
            <a:avLst>
              <a:gd name="adj1" fmla="val 20147"/>
              <a:gd name="adj2" fmla="val 25000"/>
              <a:gd name="adj3" fmla="val 31269"/>
              <a:gd name="adj4" fmla="val 43750"/>
              <a:gd name="adj5" fmla="val 9737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sp>
        <p:nvSpPr>
          <p:cNvPr id="205" name="Google Shape;205;p34"/>
          <p:cNvSpPr/>
          <p:nvPr/>
        </p:nvSpPr>
        <p:spPr>
          <a:xfrm>
            <a:off x="274438" y="1250650"/>
            <a:ext cx="1000200" cy="503100"/>
          </a:xfrm>
          <a:prstGeom prst="roundRect">
            <a:avLst>
              <a:gd name="adj" fmla="val 16667"/>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 sz="1200" b="0" i="0" u="none" strike="noStrike" cap="none">
                <a:solidFill>
                  <a:schemeClr val="lt1"/>
                </a:solidFill>
                <a:latin typeface="Arial"/>
                <a:ea typeface="Arial"/>
                <a:cs typeface="Arial"/>
                <a:sym typeface="Arial"/>
              </a:rPr>
              <a:t>Warme Overdracht</a:t>
            </a:r>
            <a:endParaRPr sz="1200" b="0" i="0" u="none" strike="noStrike" cap="none">
              <a:solidFill>
                <a:schemeClr val="lt1"/>
              </a:solidFill>
              <a:latin typeface="Arial"/>
              <a:ea typeface="Arial"/>
              <a:cs typeface="Arial"/>
              <a:sym typeface="Arial"/>
            </a:endParaRPr>
          </a:p>
        </p:txBody>
      </p:sp>
      <p:sp>
        <p:nvSpPr>
          <p:cNvPr id="206" name="Google Shape;206;p34"/>
          <p:cNvSpPr/>
          <p:nvPr/>
        </p:nvSpPr>
        <p:spPr>
          <a:xfrm>
            <a:off x="1437835" y="2615641"/>
            <a:ext cx="1000200" cy="503100"/>
          </a:xfrm>
          <a:prstGeom prst="roundRect">
            <a:avLst>
              <a:gd name="adj" fmla="val 16667"/>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 sz="1200" b="0" i="0" u="none" strike="noStrike" cap="none">
                <a:solidFill>
                  <a:schemeClr val="lt1"/>
                </a:solidFill>
                <a:latin typeface="Arial"/>
                <a:ea typeface="Arial"/>
                <a:cs typeface="Arial"/>
                <a:sym typeface="Arial"/>
              </a:rPr>
              <a:t>Lokale </a:t>
            </a:r>
            <a:endParaRPr sz="12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l" sz="1200" b="0" i="0" u="none" strike="noStrike" cap="none">
                <a:solidFill>
                  <a:schemeClr val="lt1"/>
                </a:solidFill>
                <a:latin typeface="Arial"/>
                <a:ea typeface="Arial"/>
                <a:cs typeface="Arial"/>
                <a:sym typeface="Arial"/>
              </a:rPr>
              <a:t>Coalitie</a:t>
            </a:r>
            <a:endParaRPr sz="1200" b="0" i="0" u="none" strike="noStrike" cap="none">
              <a:solidFill>
                <a:schemeClr val="lt1"/>
              </a:solidFill>
              <a:latin typeface="Arial"/>
              <a:ea typeface="Arial"/>
              <a:cs typeface="Arial"/>
              <a:sym typeface="Arial"/>
            </a:endParaRPr>
          </a:p>
        </p:txBody>
      </p:sp>
      <p:sp>
        <p:nvSpPr>
          <p:cNvPr id="207" name="Google Shape;207;p34"/>
          <p:cNvSpPr/>
          <p:nvPr/>
        </p:nvSpPr>
        <p:spPr>
          <a:xfrm>
            <a:off x="4943025" y="1245300"/>
            <a:ext cx="1000200" cy="482400"/>
          </a:xfrm>
          <a:prstGeom prst="roundRect">
            <a:avLst>
              <a:gd name="adj" fmla="val 16667"/>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 sz="1200" b="0" i="0" u="none" strike="noStrike" cap="none">
                <a:solidFill>
                  <a:schemeClr val="lt1"/>
                </a:solidFill>
                <a:latin typeface="Arial"/>
                <a:ea typeface="Arial"/>
                <a:cs typeface="Arial"/>
                <a:sym typeface="Arial"/>
              </a:rPr>
              <a:t>App FP</a:t>
            </a:r>
            <a:endParaRPr sz="1200" b="0" i="0" u="none" strike="noStrike" cap="none">
              <a:solidFill>
                <a:schemeClr val="lt1"/>
              </a:solidFill>
              <a:latin typeface="Arial"/>
              <a:ea typeface="Arial"/>
              <a:cs typeface="Arial"/>
              <a:sym typeface="Arial"/>
            </a:endParaRPr>
          </a:p>
        </p:txBody>
      </p:sp>
      <p:sp>
        <p:nvSpPr>
          <p:cNvPr id="208" name="Google Shape;208;p34"/>
          <p:cNvSpPr txBox="1"/>
          <p:nvPr/>
        </p:nvSpPr>
        <p:spPr>
          <a:xfrm>
            <a:off x="1296397" y="4326750"/>
            <a:ext cx="1270500" cy="384900"/>
          </a:xfrm>
          <a:prstGeom prst="rect">
            <a:avLst/>
          </a:prstGeom>
          <a:solidFill>
            <a:srgbClr val="FF9900"/>
          </a:solidFill>
          <a:ln w="952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nl" sz="1300" b="0" i="0" u="none" strike="noStrike" cap="none">
                <a:solidFill>
                  <a:schemeClr val="lt1"/>
                </a:solidFill>
                <a:latin typeface="Arial"/>
                <a:ea typeface="Arial"/>
                <a:cs typeface="Arial"/>
                <a:sym typeface="Arial"/>
              </a:rPr>
              <a:t>Voorzieningen</a:t>
            </a:r>
            <a:endParaRPr sz="1300" b="0" i="0" u="none" strike="noStrike" cap="none">
              <a:solidFill>
                <a:schemeClr val="lt1"/>
              </a:solidFill>
              <a:latin typeface="Arial"/>
              <a:ea typeface="Arial"/>
              <a:cs typeface="Arial"/>
              <a:sym typeface="Arial"/>
            </a:endParaRPr>
          </a:p>
        </p:txBody>
      </p:sp>
      <p:sp>
        <p:nvSpPr>
          <p:cNvPr id="209" name="Google Shape;209;p34"/>
          <p:cNvSpPr/>
          <p:nvPr/>
        </p:nvSpPr>
        <p:spPr>
          <a:xfrm flipH="1">
            <a:off x="3237125" y="3004375"/>
            <a:ext cx="1459500" cy="26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pic>
        <p:nvPicPr>
          <p:cNvPr id="210" name="Google Shape;210;p34"/>
          <p:cNvPicPr preferRelativeResize="0"/>
          <p:nvPr/>
        </p:nvPicPr>
        <p:blipFill rotWithShape="1">
          <a:blip r:embed="rId7">
            <a:alphaModFix/>
          </a:blip>
          <a:srcRect/>
          <a:stretch/>
        </p:blipFill>
        <p:spPr>
          <a:xfrm>
            <a:off x="3733800" y="2778856"/>
            <a:ext cx="482375" cy="480056"/>
          </a:xfrm>
          <a:prstGeom prst="rect">
            <a:avLst/>
          </a:prstGeom>
          <a:noFill/>
          <a:ln>
            <a:noFill/>
          </a:ln>
        </p:spPr>
      </p:pic>
      <p:sp>
        <p:nvSpPr>
          <p:cNvPr id="211" name="Google Shape;211;p34"/>
          <p:cNvSpPr/>
          <p:nvPr/>
        </p:nvSpPr>
        <p:spPr>
          <a:xfrm>
            <a:off x="1209225" y="4293301"/>
            <a:ext cx="1459500" cy="435300"/>
          </a:xfrm>
          <a:prstGeom prst="roundRect">
            <a:avLst>
              <a:gd name="adj" fmla="val 16667"/>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 sz="1200" b="0" i="0" u="none" strike="noStrike" cap="none">
                <a:solidFill>
                  <a:schemeClr val="lt1"/>
                </a:solidFill>
                <a:latin typeface="Arial"/>
                <a:ea typeface="Arial"/>
                <a:cs typeface="Arial"/>
                <a:sym typeface="Arial"/>
              </a:rPr>
              <a:t>Voorzieningen.nl</a:t>
            </a:r>
            <a:endParaRPr sz="1200" b="0" i="0" u="none" strike="noStrike" cap="none">
              <a:solidFill>
                <a:schemeClr val="lt1"/>
              </a:solidFill>
              <a:latin typeface="Arial"/>
              <a:ea typeface="Arial"/>
              <a:cs typeface="Arial"/>
              <a:sym typeface="Arial"/>
            </a:endParaRPr>
          </a:p>
        </p:txBody>
      </p:sp>
      <p:sp>
        <p:nvSpPr>
          <p:cNvPr id="212" name="Google Shape;212;p34"/>
          <p:cNvSpPr/>
          <p:nvPr/>
        </p:nvSpPr>
        <p:spPr>
          <a:xfrm rot="-5400000" flipH="1">
            <a:off x="3530250" y="3091900"/>
            <a:ext cx="760200" cy="1667400"/>
          </a:xfrm>
          <a:prstGeom prst="uturnArrow">
            <a:avLst>
              <a:gd name="adj1" fmla="val 16740"/>
              <a:gd name="adj2" fmla="val 20817"/>
              <a:gd name="adj3" fmla="val 23273"/>
              <a:gd name="adj4" fmla="val 43750"/>
              <a:gd name="adj5" fmla="val 972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bel"/>
              <a:ea typeface="Abel"/>
              <a:cs typeface="Abel"/>
              <a:sym typeface="Abel"/>
            </a:endParaRPr>
          </a:p>
        </p:txBody>
      </p:sp>
      <p:sp>
        <p:nvSpPr>
          <p:cNvPr id="213" name="Google Shape;213;p34"/>
          <p:cNvSpPr/>
          <p:nvPr/>
        </p:nvSpPr>
        <p:spPr>
          <a:xfrm>
            <a:off x="3495311" y="3899767"/>
            <a:ext cx="10002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Passende Voorzieningen</a:t>
            </a:r>
            <a:endParaRPr sz="900" b="0" i="0" u="none" strike="noStrike" cap="none">
              <a:solidFill>
                <a:schemeClr val="lt1"/>
              </a:solidFill>
              <a:latin typeface="Arial"/>
              <a:ea typeface="Arial"/>
              <a:cs typeface="Arial"/>
              <a:sym typeface="Arial"/>
            </a:endParaRPr>
          </a:p>
        </p:txBody>
      </p:sp>
      <p:sp>
        <p:nvSpPr>
          <p:cNvPr id="214" name="Google Shape;214;p34"/>
          <p:cNvSpPr/>
          <p:nvPr/>
        </p:nvSpPr>
        <p:spPr>
          <a:xfrm>
            <a:off x="3514673" y="3338764"/>
            <a:ext cx="1000200" cy="503100"/>
          </a:xfrm>
          <a:prstGeom prst="roundRect">
            <a:avLst>
              <a:gd name="adj" fmla="val 16667"/>
            </a:avLst>
          </a:prstGeom>
          <a:solidFill>
            <a:srgbClr val="3D85C6"/>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l" sz="900" b="0" i="0" u="none" strike="noStrike" cap="none">
                <a:solidFill>
                  <a:schemeClr val="lt1"/>
                </a:solidFill>
                <a:latin typeface="Arial"/>
                <a:ea typeface="Arial"/>
                <a:cs typeface="Arial"/>
                <a:sym typeface="Arial"/>
              </a:rPr>
              <a:t>Persoonlijke Kenmerken</a:t>
            </a:r>
            <a:endParaRPr sz="900" b="0" i="0" u="none" strike="noStrike" cap="none">
              <a:solidFill>
                <a:schemeClr val="lt1"/>
              </a:solidFill>
              <a:latin typeface="Arial"/>
              <a:ea typeface="Arial"/>
              <a:cs typeface="Arial"/>
              <a:sym typeface="Arial"/>
            </a:endParaRPr>
          </a:p>
        </p:txBody>
      </p:sp>
      <p:pic>
        <p:nvPicPr>
          <p:cNvPr id="215" name="Google Shape;215;p34"/>
          <p:cNvPicPr preferRelativeResize="0"/>
          <p:nvPr/>
        </p:nvPicPr>
        <p:blipFill rotWithShape="1">
          <a:blip r:embed="rId8">
            <a:alphaModFix/>
          </a:blip>
          <a:srcRect/>
          <a:stretch/>
        </p:blipFill>
        <p:spPr>
          <a:xfrm>
            <a:off x="1423151" y="1849215"/>
            <a:ext cx="1030018" cy="471119"/>
          </a:xfrm>
          <a:prstGeom prst="rect">
            <a:avLst/>
          </a:prstGeom>
          <a:noFill/>
          <a:ln>
            <a:noFill/>
          </a:ln>
        </p:spPr>
      </p:pic>
      <p:grpSp>
        <p:nvGrpSpPr>
          <p:cNvPr id="216" name="Google Shape;216;p34"/>
          <p:cNvGrpSpPr/>
          <p:nvPr/>
        </p:nvGrpSpPr>
        <p:grpSpPr>
          <a:xfrm>
            <a:off x="7173056" y="1985297"/>
            <a:ext cx="1610761" cy="722037"/>
            <a:chOff x="7173056" y="1985297"/>
            <a:chExt cx="1610761" cy="722037"/>
          </a:xfrm>
        </p:grpSpPr>
        <p:sp>
          <p:nvSpPr>
            <p:cNvPr id="217" name="Google Shape;217;p34"/>
            <p:cNvSpPr txBox="1"/>
            <p:nvPr/>
          </p:nvSpPr>
          <p:spPr>
            <a:xfrm>
              <a:off x="7441910" y="1999039"/>
              <a:ext cx="684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900" b="1" i="0" u="none" strike="noStrike" cap="none">
                  <a:solidFill>
                    <a:srgbClr val="000000"/>
                  </a:solidFill>
                  <a:latin typeface="Arial"/>
                  <a:ea typeface="Arial"/>
                  <a:cs typeface="Arial"/>
                  <a:sym typeface="Arial"/>
                </a:rPr>
                <a:t>Overheid</a:t>
              </a:r>
              <a:endParaRPr/>
            </a:p>
          </p:txBody>
        </p:sp>
        <p:sp>
          <p:nvSpPr>
            <p:cNvPr id="218" name="Google Shape;218;p34"/>
            <p:cNvSpPr txBox="1"/>
            <p:nvPr/>
          </p:nvSpPr>
          <p:spPr>
            <a:xfrm>
              <a:off x="7973275" y="1985297"/>
              <a:ext cx="70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900" b="1" i="0" u="none" strike="noStrike" cap="none">
                  <a:solidFill>
                    <a:srgbClr val="000000"/>
                  </a:solidFill>
                  <a:latin typeface="Arial"/>
                  <a:ea typeface="Arial"/>
                  <a:cs typeface="Arial"/>
                  <a:sym typeface="Arial"/>
                </a:rPr>
                <a:t>Belasting</a:t>
              </a:r>
              <a:endParaRPr/>
            </a:p>
          </p:txBody>
        </p:sp>
        <p:sp>
          <p:nvSpPr>
            <p:cNvPr id="219" name="Google Shape;219;p34"/>
            <p:cNvSpPr txBox="1"/>
            <p:nvPr/>
          </p:nvSpPr>
          <p:spPr>
            <a:xfrm>
              <a:off x="7173056" y="2463812"/>
              <a:ext cx="6975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900" b="1" i="0" u="none" strike="noStrike" cap="none">
                  <a:solidFill>
                    <a:srgbClr val="000000"/>
                  </a:solidFill>
                  <a:latin typeface="Arial"/>
                  <a:ea typeface="Arial"/>
                  <a:cs typeface="Arial"/>
                  <a:sym typeface="Arial"/>
                </a:rPr>
                <a:t>Pensioen</a:t>
              </a:r>
              <a:endParaRPr/>
            </a:p>
          </p:txBody>
        </p:sp>
        <p:sp>
          <p:nvSpPr>
            <p:cNvPr id="220" name="Google Shape;220;p34"/>
            <p:cNvSpPr txBox="1"/>
            <p:nvPr/>
          </p:nvSpPr>
          <p:spPr>
            <a:xfrm>
              <a:off x="7803645" y="2470223"/>
              <a:ext cx="4410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900" b="1" i="0" u="none" strike="noStrike" cap="none">
                  <a:solidFill>
                    <a:srgbClr val="000000"/>
                  </a:solidFill>
                  <a:latin typeface="Arial"/>
                  <a:ea typeface="Arial"/>
                  <a:cs typeface="Arial"/>
                  <a:sym typeface="Arial"/>
                </a:rPr>
                <a:t>DUO</a:t>
              </a:r>
              <a:endParaRPr/>
            </a:p>
          </p:txBody>
        </p:sp>
        <p:sp>
          <p:nvSpPr>
            <p:cNvPr id="221" name="Google Shape;221;p34"/>
            <p:cNvSpPr txBox="1"/>
            <p:nvPr/>
          </p:nvSpPr>
          <p:spPr>
            <a:xfrm>
              <a:off x="8329917" y="2476634"/>
              <a:ext cx="4539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 sz="900" b="1" i="0" u="none" strike="noStrike" cap="none">
                  <a:solidFill>
                    <a:srgbClr val="000000"/>
                  </a:solidFill>
                  <a:latin typeface="Arial"/>
                  <a:ea typeface="Arial"/>
                  <a:cs typeface="Arial"/>
                  <a:sym typeface="Arial"/>
                </a:rPr>
                <a:t>UWV</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0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ctrTitle"/>
          </p:nvPr>
        </p:nvSpPr>
        <p:spPr>
          <a:xfrm>
            <a:off x="1638300" y="1991825"/>
            <a:ext cx="5867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Voorbeeld aanvragen Heusdenpas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a:t>Voorbeeld implementatie HeusdenPas</a:t>
            </a:r>
            <a:endParaRPr/>
          </a:p>
        </p:txBody>
      </p:sp>
      <p:sp>
        <p:nvSpPr>
          <p:cNvPr id="232" name="Google Shape;232;p36"/>
          <p:cNvSpPr txBox="1">
            <a:spLocks noGrp="1"/>
          </p:cNvSpPr>
          <p:nvPr>
            <p:ph type="body" idx="1"/>
          </p:nvPr>
        </p:nvSpPr>
        <p:spPr>
          <a:xfrm>
            <a:off x="551175" y="1316100"/>
            <a:ext cx="8023800" cy="33036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Clr>
                <a:schemeClr val="lt1"/>
              </a:buClr>
              <a:buSzPts val="1400"/>
              <a:buChar char="-"/>
            </a:pPr>
            <a:r>
              <a:rPr lang="nl" sz="1400">
                <a:solidFill>
                  <a:schemeClr val="lt1"/>
                </a:solidFill>
              </a:rPr>
              <a:t>De gemeente Heusden wil de aanvraag van de HeusdenPas vereenvoudigen door het aanvragen ervan ook met behulp van Financieel Paspoort mogelijk te maken</a:t>
            </a:r>
            <a:endParaRPr sz="1400">
              <a:solidFill>
                <a:schemeClr val="lt1"/>
              </a:solidFill>
            </a:endParaRPr>
          </a:p>
          <a:p>
            <a:pPr marL="457200" lvl="0" indent="-317500" algn="l" rtl="0">
              <a:spcBef>
                <a:spcPts val="0"/>
              </a:spcBef>
              <a:spcAft>
                <a:spcPts val="0"/>
              </a:spcAft>
              <a:buClr>
                <a:schemeClr val="lt1"/>
              </a:buClr>
              <a:buSzPts val="1400"/>
              <a:buChar char="-"/>
            </a:pPr>
            <a:r>
              <a:rPr lang="nl" sz="1400">
                <a:solidFill>
                  <a:schemeClr val="lt1"/>
                </a:solidFill>
              </a:rPr>
              <a:t>De beleidsregels voor de HeusdenPas zijn door specialisten van de Stichting ICTU geanalyseerd en voorstellen voor vereenvoudiging voor het aanvragen door de gemeenteraad aangenomen</a:t>
            </a:r>
            <a:endParaRPr sz="1400">
              <a:solidFill>
                <a:schemeClr val="lt1"/>
              </a:solidFill>
            </a:endParaRPr>
          </a:p>
          <a:p>
            <a:pPr marL="457200" lvl="0" indent="-317500" algn="l" rtl="0">
              <a:spcBef>
                <a:spcPts val="0"/>
              </a:spcBef>
              <a:spcAft>
                <a:spcPts val="0"/>
              </a:spcAft>
              <a:buClr>
                <a:schemeClr val="lt1"/>
              </a:buClr>
              <a:buSzPts val="1400"/>
              <a:buChar char="-"/>
            </a:pPr>
            <a:r>
              <a:rPr lang="nl" sz="1400">
                <a:solidFill>
                  <a:schemeClr val="lt1"/>
                </a:solidFill>
              </a:rPr>
              <a:t>In het bijzonder zijn vereenvoudigingen voorgesteld die het mogelijk maken de aanvraag te doen op basis van gegevens die voor de burger via de app FP toegankelijk kunnen worden gemaakt</a:t>
            </a:r>
            <a:endParaRPr sz="1400">
              <a:solidFill>
                <a:schemeClr val="lt1"/>
              </a:solidFill>
            </a:endParaRPr>
          </a:p>
          <a:p>
            <a:pPr marL="457200" lvl="0" indent="-317500" algn="l" rtl="0">
              <a:spcBef>
                <a:spcPts val="0"/>
              </a:spcBef>
              <a:spcAft>
                <a:spcPts val="0"/>
              </a:spcAft>
              <a:buClr>
                <a:schemeClr val="lt1"/>
              </a:buClr>
              <a:buSzPts val="1400"/>
              <a:buChar char="-"/>
            </a:pPr>
            <a:r>
              <a:rPr lang="nl" sz="1400">
                <a:solidFill>
                  <a:schemeClr val="lt1"/>
                </a:solidFill>
              </a:rPr>
              <a:t>Regels voor het vaststellen van de AOW-leeftijd en de bijstandsnorm van de aanvrager zijn door Stichting ICTU in afstemming met de regeleigenaren Sociale Verzekeringsbank en Ministerie van Sociale Zaken en Werkgelegenheid als MVP geimplemeerd op </a:t>
            </a:r>
            <a:r>
              <a:rPr lang="nl" sz="1400" u="sng">
                <a:solidFill>
                  <a:srgbClr val="F9A01A"/>
                </a:solidFill>
                <a:hlinkClick r:id="rId3">
                  <a:extLst>
                    <a:ext uri="{A12FA001-AC4F-418D-AE19-62706E023703}">
                      <ahyp:hlinkClr xmlns:ahyp="http://schemas.microsoft.com/office/drawing/2018/hyperlinkcolor" val="tx"/>
                    </a:ext>
                  </a:extLst>
                </a:hlinkClick>
              </a:rPr>
              <a:t>regels.overheid.nl</a:t>
            </a:r>
            <a:endParaRPr sz="1400">
              <a:solidFill>
                <a:schemeClr val="lt1"/>
              </a:solidFill>
            </a:endParaRPr>
          </a:p>
          <a:p>
            <a:pPr marL="457200" lvl="0" indent="-317500" algn="l" rtl="0">
              <a:spcBef>
                <a:spcPts val="0"/>
              </a:spcBef>
              <a:spcAft>
                <a:spcPts val="0"/>
              </a:spcAft>
              <a:buClr>
                <a:schemeClr val="lt1"/>
              </a:buClr>
              <a:buSzPts val="1400"/>
              <a:buChar char="-"/>
            </a:pPr>
            <a:r>
              <a:rPr lang="nl" sz="1400">
                <a:solidFill>
                  <a:schemeClr val="lt1"/>
                </a:solidFill>
              </a:rPr>
              <a:t>De gemeentelijke regels zoals de woongemeente en de 120% norm zijn in de GPF geconfigureerd</a:t>
            </a:r>
            <a:endParaRPr sz="1400">
              <a:solidFill>
                <a:schemeClr val="lt1"/>
              </a:solidFill>
            </a:endParaRPr>
          </a:p>
          <a:p>
            <a:pPr marL="457200" lvl="0" indent="-317500" algn="l" rtl="0">
              <a:spcBef>
                <a:spcPts val="0"/>
              </a:spcBef>
              <a:spcAft>
                <a:spcPts val="0"/>
              </a:spcAft>
              <a:buClr>
                <a:schemeClr val="lt1"/>
              </a:buClr>
              <a:buSzPts val="1400"/>
              <a:buChar char="-"/>
            </a:pPr>
            <a:r>
              <a:rPr lang="nl" sz="1400">
                <a:solidFill>
                  <a:schemeClr val="lt1"/>
                </a:solidFill>
              </a:rPr>
              <a:t>De koppeling voor het geautomatiseerd aanleveren van gegevens aan het systeem van ZorgNed is geimplementeerd</a:t>
            </a:r>
            <a:endParaRPr sz="14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p:nvPr/>
        </p:nvSpPr>
        <p:spPr>
          <a:xfrm>
            <a:off x="403225" y="1241025"/>
            <a:ext cx="8280900" cy="1126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Voorzieningen</a:t>
            </a:r>
            <a:endParaRPr/>
          </a:p>
        </p:txBody>
      </p:sp>
      <p:sp>
        <p:nvSpPr>
          <p:cNvPr id="238" name="Google Shape;238;p37"/>
          <p:cNvSpPr/>
          <p:nvPr/>
        </p:nvSpPr>
        <p:spPr>
          <a:xfrm>
            <a:off x="403225" y="2460225"/>
            <a:ext cx="8280900" cy="1126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App FP</a:t>
            </a:r>
            <a:endParaRPr/>
          </a:p>
        </p:txBody>
      </p:sp>
      <p:sp>
        <p:nvSpPr>
          <p:cNvPr id="239" name="Google Shape;239;p37"/>
          <p:cNvSpPr/>
          <p:nvPr/>
        </p:nvSpPr>
        <p:spPr>
          <a:xfrm>
            <a:off x="403225" y="3679425"/>
            <a:ext cx="8280900" cy="1126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Overheid en </a:t>
            </a:r>
            <a:endParaRPr/>
          </a:p>
          <a:p>
            <a:pPr marL="0" lvl="0" indent="0" algn="l" rtl="0">
              <a:spcBef>
                <a:spcPts val="0"/>
              </a:spcBef>
              <a:spcAft>
                <a:spcPts val="0"/>
              </a:spcAft>
              <a:buNone/>
            </a:pPr>
            <a:r>
              <a:rPr lang="nl"/>
              <a:t>uitvoerders</a:t>
            </a:r>
            <a:endParaRPr/>
          </a:p>
        </p:txBody>
      </p:sp>
      <p:sp>
        <p:nvSpPr>
          <p:cNvPr id="240" name="Google Shape;240;p37"/>
          <p:cNvSpPr txBox="1">
            <a:spLocks noGrp="1"/>
          </p:cNvSpPr>
          <p:nvPr>
            <p:ph type="title"/>
          </p:nvPr>
        </p:nvSpPr>
        <p:spPr>
          <a:xfrm>
            <a:off x="250827" y="627535"/>
            <a:ext cx="8642400" cy="7917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nl" sz="2800"/>
              <a:t>Aanvraag HeusdenPas</a:t>
            </a:r>
            <a:endParaRPr/>
          </a:p>
          <a:p>
            <a:pPr marL="0" lvl="0" indent="0" algn="ctr" rtl="0">
              <a:spcBef>
                <a:spcPts val="0"/>
              </a:spcBef>
              <a:spcAft>
                <a:spcPts val="0"/>
              </a:spcAft>
              <a:buNone/>
            </a:pPr>
            <a:endParaRPr/>
          </a:p>
        </p:txBody>
      </p:sp>
      <p:sp>
        <p:nvSpPr>
          <p:cNvPr id="241" name="Google Shape;241;p37"/>
          <p:cNvSpPr/>
          <p:nvPr/>
        </p:nvSpPr>
        <p:spPr>
          <a:xfrm>
            <a:off x="1698681" y="2766114"/>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Kies Heusden Pas</a:t>
            </a:r>
            <a:endParaRPr sz="1100">
              <a:solidFill>
                <a:schemeClr val="lt1"/>
              </a:solidFill>
            </a:endParaRPr>
          </a:p>
        </p:txBody>
      </p:sp>
      <p:sp>
        <p:nvSpPr>
          <p:cNvPr id="242" name="Google Shape;242;p37"/>
          <p:cNvSpPr/>
          <p:nvPr/>
        </p:nvSpPr>
        <p:spPr>
          <a:xfrm>
            <a:off x="31660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Verzamel brongege- vens</a:t>
            </a:r>
            <a:endParaRPr sz="1100">
              <a:solidFill>
                <a:schemeClr val="lt1"/>
              </a:solidFill>
            </a:endParaRPr>
          </a:p>
        </p:txBody>
      </p:sp>
      <p:cxnSp>
        <p:nvCxnSpPr>
          <p:cNvPr id="243" name="Google Shape;243;p37"/>
          <p:cNvCxnSpPr>
            <a:stCxn id="241" idx="3"/>
            <a:endCxn id="242" idx="1"/>
          </p:cNvCxnSpPr>
          <p:nvPr/>
        </p:nvCxnSpPr>
        <p:spPr>
          <a:xfrm rot="10800000" flipH="1">
            <a:off x="2600181" y="3049764"/>
            <a:ext cx="565800" cy="5400"/>
          </a:xfrm>
          <a:prstGeom prst="straightConnector1">
            <a:avLst/>
          </a:prstGeom>
          <a:noFill/>
          <a:ln w="19050" cap="flat" cmpd="sng">
            <a:solidFill>
              <a:schemeClr val="dk1"/>
            </a:solidFill>
            <a:prstDash val="solid"/>
            <a:round/>
            <a:headEnd type="none" w="med" len="med"/>
            <a:tailEnd type="triangle" w="med" len="med"/>
          </a:ln>
        </p:spPr>
      </p:cxnSp>
      <p:sp>
        <p:nvSpPr>
          <p:cNvPr id="244" name="Google Shape;244;p37"/>
          <p:cNvSpPr/>
          <p:nvPr/>
        </p:nvSpPr>
        <p:spPr>
          <a:xfrm>
            <a:off x="1717186" y="1537111"/>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Voorzie- ningen.nl</a:t>
            </a:r>
            <a:endParaRPr sz="1100">
              <a:solidFill>
                <a:schemeClr val="lt1"/>
              </a:solidFill>
            </a:endParaRPr>
          </a:p>
        </p:txBody>
      </p:sp>
      <p:cxnSp>
        <p:nvCxnSpPr>
          <p:cNvPr id="245" name="Google Shape;245;p37"/>
          <p:cNvCxnSpPr>
            <a:stCxn id="244" idx="3"/>
            <a:endCxn id="241" idx="0"/>
          </p:cNvCxnSpPr>
          <p:nvPr/>
        </p:nvCxnSpPr>
        <p:spPr>
          <a:xfrm>
            <a:off x="2146036" y="2115211"/>
            <a:ext cx="3300" cy="651000"/>
          </a:xfrm>
          <a:prstGeom prst="straightConnector1">
            <a:avLst/>
          </a:prstGeom>
          <a:noFill/>
          <a:ln w="19050" cap="flat" cmpd="sng">
            <a:solidFill>
              <a:schemeClr val="dk1"/>
            </a:solidFill>
            <a:prstDash val="solid"/>
            <a:round/>
            <a:headEnd type="none" w="med" len="med"/>
            <a:tailEnd type="triangle" w="med" len="med"/>
          </a:ln>
        </p:spPr>
      </p:cxnSp>
      <p:sp>
        <p:nvSpPr>
          <p:cNvPr id="246" name="Google Shape;246;p37"/>
          <p:cNvSpPr/>
          <p:nvPr/>
        </p:nvSpPr>
        <p:spPr>
          <a:xfrm>
            <a:off x="3528569" y="41573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Mijn</a:t>
            </a:r>
            <a:endParaRPr sz="1100">
              <a:solidFill>
                <a:schemeClr val="lt1"/>
              </a:solidFill>
            </a:endParaRPr>
          </a:p>
          <a:p>
            <a:pPr marL="0" marR="0" lvl="0" indent="0" algn="ctr" rtl="0">
              <a:lnSpc>
                <a:spcPct val="100000"/>
              </a:lnSpc>
              <a:spcBef>
                <a:spcPts val="0"/>
              </a:spcBef>
              <a:spcAft>
                <a:spcPts val="0"/>
              </a:spcAft>
              <a:buNone/>
            </a:pPr>
            <a:r>
              <a:rPr lang="nl" sz="1100">
                <a:solidFill>
                  <a:schemeClr val="lt1"/>
                </a:solidFill>
              </a:rPr>
              <a:t>UWV</a:t>
            </a:r>
            <a:endParaRPr sz="1100">
              <a:solidFill>
                <a:schemeClr val="lt1"/>
              </a:solidFill>
            </a:endParaRPr>
          </a:p>
        </p:txBody>
      </p:sp>
      <p:sp>
        <p:nvSpPr>
          <p:cNvPr id="247" name="Google Shape;247;p37"/>
          <p:cNvSpPr/>
          <p:nvPr/>
        </p:nvSpPr>
        <p:spPr>
          <a:xfrm>
            <a:off x="3147569" y="40049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Mijn Overheid</a:t>
            </a:r>
            <a:endParaRPr sz="1100">
              <a:solidFill>
                <a:schemeClr val="lt1"/>
              </a:solidFill>
            </a:endParaRPr>
          </a:p>
        </p:txBody>
      </p:sp>
      <p:cxnSp>
        <p:nvCxnSpPr>
          <p:cNvPr id="248" name="Google Shape;248;p37"/>
          <p:cNvCxnSpPr>
            <a:stCxn id="249" idx="4"/>
            <a:endCxn id="242" idx="2"/>
          </p:cNvCxnSpPr>
          <p:nvPr/>
        </p:nvCxnSpPr>
        <p:spPr>
          <a:xfrm rot="10800000">
            <a:off x="3616769" y="3338752"/>
            <a:ext cx="7500" cy="726600"/>
          </a:xfrm>
          <a:prstGeom prst="straightConnector1">
            <a:avLst/>
          </a:prstGeom>
          <a:noFill/>
          <a:ln w="19050" cap="flat" cmpd="sng">
            <a:solidFill>
              <a:schemeClr val="dk1"/>
            </a:solidFill>
            <a:prstDash val="solid"/>
            <a:round/>
            <a:headEnd type="none" w="med" len="med"/>
            <a:tailEnd type="triangle" w="med" len="med"/>
          </a:ln>
        </p:spPr>
      </p:cxnSp>
      <p:sp>
        <p:nvSpPr>
          <p:cNvPr id="249" name="Google Shape;249;p37"/>
          <p:cNvSpPr/>
          <p:nvPr/>
        </p:nvSpPr>
        <p:spPr>
          <a:xfrm>
            <a:off x="2766569" y="37763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Mijn Belasting dienst</a:t>
            </a:r>
            <a:endParaRPr sz="1100">
              <a:solidFill>
                <a:schemeClr val="lt1"/>
              </a:solidFill>
            </a:endParaRPr>
          </a:p>
        </p:txBody>
      </p:sp>
      <p:sp>
        <p:nvSpPr>
          <p:cNvPr id="250" name="Google Shape;250;p37"/>
          <p:cNvSpPr/>
          <p:nvPr/>
        </p:nvSpPr>
        <p:spPr>
          <a:xfrm>
            <a:off x="46138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Controleer recht op Pas</a:t>
            </a:r>
            <a:endParaRPr sz="1100">
              <a:solidFill>
                <a:schemeClr val="lt1"/>
              </a:solidFill>
            </a:endParaRPr>
          </a:p>
        </p:txBody>
      </p:sp>
      <p:sp>
        <p:nvSpPr>
          <p:cNvPr id="251" name="Google Shape;251;p37"/>
          <p:cNvSpPr/>
          <p:nvPr/>
        </p:nvSpPr>
        <p:spPr>
          <a:xfrm>
            <a:off x="4632381" y="1537111"/>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Voorzie- ningen.nl</a:t>
            </a:r>
            <a:endParaRPr sz="1100">
              <a:solidFill>
                <a:schemeClr val="lt1"/>
              </a:solidFill>
            </a:endParaRPr>
          </a:p>
        </p:txBody>
      </p:sp>
      <p:cxnSp>
        <p:nvCxnSpPr>
          <p:cNvPr id="252" name="Google Shape;252;p37"/>
          <p:cNvCxnSpPr>
            <a:stCxn id="250" idx="0"/>
            <a:endCxn id="251" idx="3"/>
          </p:cNvCxnSpPr>
          <p:nvPr/>
        </p:nvCxnSpPr>
        <p:spPr>
          <a:xfrm rot="10800000">
            <a:off x="5061325" y="2115071"/>
            <a:ext cx="3300" cy="645600"/>
          </a:xfrm>
          <a:prstGeom prst="straightConnector1">
            <a:avLst/>
          </a:prstGeom>
          <a:noFill/>
          <a:ln w="19050" cap="flat" cmpd="sng">
            <a:solidFill>
              <a:schemeClr val="dk1"/>
            </a:solidFill>
            <a:prstDash val="solid"/>
            <a:round/>
            <a:headEnd type="none" w="med" len="med"/>
            <a:tailEnd type="triangle" w="med" len="med"/>
          </a:ln>
        </p:spPr>
      </p:cxnSp>
      <p:sp>
        <p:nvSpPr>
          <p:cNvPr id="253" name="Google Shape;253;p37"/>
          <p:cNvSpPr/>
          <p:nvPr/>
        </p:nvSpPr>
        <p:spPr>
          <a:xfrm>
            <a:off x="4634558" y="40049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Regels. Overheid</a:t>
            </a:r>
            <a:endParaRPr sz="1100">
              <a:solidFill>
                <a:schemeClr val="lt1"/>
              </a:solidFill>
            </a:endParaRPr>
          </a:p>
        </p:txBody>
      </p:sp>
      <p:cxnSp>
        <p:nvCxnSpPr>
          <p:cNvPr id="254" name="Google Shape;254;p37"/>
          <p:cNvCxnSpPr>
            <a:stCxn id="250" idx="2"/>
            <a:endCxn id="253" idx="1"/>
          </p:cNvCxnSpPr>
          <p:nvPr/>
        </p:nvCxnSpPr>
        <p:spPr>
          <a:xfrm flipH="1">
            <a:off x="5063425" y="3338771"/>
            <a:ext cx="1200" cy="666000"/>
          </a:xfrm>
          <a:prstGeom prst="straightConnector1">
            <a:avLst/>
          </a:prstGeom>
          <a:noFill/>
          <a:ln w="19050" cap="flat" cmpd="sng">
            <a:solidFill>
              <a:schemeClr val="dk1"/>
            </a:solidFill>
            <a:prstDash val="solid"/>
            <a:round/>
            <a:headEnd type="none" w="med" len="med"/>
            <a:tailEnd type="triangle" w="med" len="med"/>
          </a:ln>
        </p:spPr>
      </p:cxnSp>
      <p:cxnSp>
        <p:nvCxnSpPr>
          <p:cNvPr id="255" name="Google Shape;255;p37"/>
          <p:cNvCxnSpPr>
            <a:stCxn id="242" idx="3"/>
            <a:endCxn id="250" idx="1"/>
          </p:cNvCxnSpPr>
          <p:nvPr/>
        </p:nvCxnSpPr>
        <p:spPr>
          <a:xfrm>
            <a:off x="4067575" y="3049721"/>
            <a:ext cx="546300" cy="0"/>
          </a:xfrm>
          <a:prstGeom prst="straightConnector1">
            <a:avLst/>
          </a:prstGeom>
          <a:noFill/>
          <a:ln w="19050" cap="flat" cmpd="sng">
            <a:solidFill>
              <a:schemeClr val="dk1"/>
            </a:solidFill>
            <a:prstDash val="solid"/>
            <a:round/>
            <a:headEnd type="none" w="med" len="med"/>
            <a:tailEnd type="triangle" w="med" len="med"/>
          </a:ln>
        </p:spPr>
      </p:cxnSp>
      <p:sp>
        <p:nvSpPr>
          <p:cNvPr id="256" name="Google Shape;256;p37"/>
          <p:cNvSpPr/>
          <p:nvPr/>
        </p:nvSpPr>
        <p:spPr>
          <a:xfrm>
            <a:off x="60616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Toon resultaat</a:t>
            </a:r>
            <a:endParaRPr sz="1100">
              <a:solidFill>
                <a:schemeClr val="lt1"/>
              </a:solidFill>
            </a:endParaRPr>
          </a:p>
        </p:txBody>
      </p:sp>
      <p:cxnSp>
        <p:nvCxnSpPr>
          <p:cNvPr id="257" name="Google Shape;257;p37"/>
          <p:cNvCxnSpPr>
            <a:stCxn id="250" idx="3"/>
            <a:endCxn id="256" idx="1"/>
          </p:cNvCxnSpPr>
          <p:nvPr/>
        </p:nvCxnSpPr>
        <p:spPr>
          <a:xfrm>
            <a:off x="5515375" y="3049721"/>
            <a:ext cx="546300" cy="0"/>
          </a:xfrm>
          <a:prstGeom prst="straightConnector1">
            <a:avLst/>
          </a:prstGeom>
          <a:noFill/>
          <a:ln w="19050" cap="flat" cmpd="sng">
            <a:solidFill>
              <a:schemeClr val="dk1"/>
            </a:solidFill>
            <a:prstDash val="solid"/>
            <a:round/>
            <a:headEnd type="none" w="med" len="med"/>
            <a:tailEnd type="triangle" w="med" len="med"/>
          </a:ln>
        </p:spPr>
      </p:cxnSp>
      <p:sp>
        <p:nvSpPr>
          <p:cNvPr id="258" name="Google Shape;258;p37"/>
          <p:cNvSpPr/>
          <p:nvPr/>
        </p:nvSpPr>
        <p:spPr>
          <a:xfrm>
            <a:off x="75094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Verstuur aanvraag</a:t>
            </a:r>
            <a:endParaRPr sz="1100">
              <a:solidFill>
                <a:schemeClr val="lt1"/>
              </a:solidFill>
            </a:endParaRPr>
          </a:p>
        </p:txBody>
      </p:sp>
      <p:cxnSp>
        <p:nvCxnSpPr>
          <p:cNvPr id="259" name="Google Shape;259;p37"/>
          <p:cNvCxnSpPr>
            <a:endCxn id="258" idx="1"/>
          </p:cNvCxnSpPr>
          <p:nvPr/>
        </p:nvCxnSpPr>
        <p:spPr>
          <a:xfrm>
            <a:off x="6963175" y="3049721"/>
            <a:ext cx="546300" cy="0"/>
          </a:xfrm>
          <a:prstGeom prst="straightConnector1">
            <a:avLst/>
          </a:prstGeom>
          <a:noFill/>
          <a:ln w="19050" cap="flat" cmpd="sng">
            <a:solidFill>
              <a:schemeClr val="dk1"/>
            </a:solidFill>
            <a:prstDash val="solid"/>
            <a:round/>
            <a:headEnd type="none" w="med" len="med"/>
            <a:tailEnd type="triangle" w="med" len="med"/>
          </a:ln>
        </p:spPr>
      </p:cxnSp>
      <p:pic>
        <p:nvPicPr>
          <p:cNvPr id="260" name="Google Shape;260;p37"/>
          <p:cNvPicPr preferRelativeResize="0"/>
          <p:nvPr/>
        </p:nvPicPr>
        <p:blipFill>
          <a:blip r:embed="rId3">
            <a:alphaModFix/>
          </a:blip>
          <a:stretch>
            <a:fillRect/>
          </a:stretch>
        </p:blipFill>
        <p:spPr>
          <a:xfrm>
            <a:off x="1201783" y="2826209"/>
            <a:ext cx="482375" cy="480056"/>
          </a:xfrm>
          <a:prstGeom prst="rect">
            <a:avLst/>
          </a:prstGeom>
          <a:noFill/>
          <a:ln>
            <a:noFill/>
          </a:ln>
        </p:spPr>
      </p:pic>
    </p:spTree>
  </p:cSld>
  <p:clrMapOvr>
    <a:masterClrMapping/>
  </p:clrMapOvr>
  <p:transition spd="med">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p:nvPr/>
        </p:nvSpPr>
        <p:spPr>
          <a:xfrm>
            <a:off x="403225" y="1241025"/>
            <a:ext cx="8280900" cy="1126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Voorzieningen</a:t>
            </a:r>
            <a:endParaRPr/>
          </a:p>
        </p:txBody>
      </p:sp>
      <p:sp>
        <p:nvSpPr>
          <p:cNvPr id="266" name="Google Shape;266;p38"/>
          <p:cNvSpPr/>
          <p:nvPr/>
        </p:nvSpPr>
        <p:spPr>
          <a:xfrm>
            <a:off x="403225" y="2460225"/>
            <a:ext cx="8280900" cy="1126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App FP</a:t>
            </a:r>
            <a:endParaRPr/>
          </a:p>
        </p:txBody>
      </p:sp>
      <p:sp>
        <p:nvSpPr>
          <p:cNvPr id="267" name="Google Shape;267;p38"/>
          <p:cNvSpPr/>
          <p:nvPr/>
        </p:nvSpPr>
        <p:spPr>
          <a:xfrm>
            <a:off x="403225" y="3679425"/>
            <a:ext cx="8280900" cy="1126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t>Overheid en </a:t>
            </a:r>
            <a:endParaRPr/>
          </a:p>
          <a:p>
            <a:pPr marL="0" lvl="0" indent="0" algn="l" rtl="0">
              <a:spcBef>
                <a:spcPts val="0"/>
              </a:spcBef>
              <a:spcAft>
                <a:spcPts val="0"/>
              </a:spcAft>
              <a:buNone/>
            </a:pPr>
            <a:r>
              <a:rPr lang="nl"/>
              <a:t>uitvoerders</a:t>
            </a:r>
            <a:endParaRPr/>
          </a:p>
        </p:txBody>
      </p:sp>
      <p:sp>
        <p:nvSpPr>
          <p:cNvPr id="268" name="Google Shape;268;p38"/>
          <p:cNvSpPr txBox="1">
            <a:spLocks noGrp="1"/>
          </p:cNvSpPr>
          <p:nvPr>
            <p:ph type="title"/>
          </p:nvPr>
        </p:nvSpPr>
        <p:spPr>
          <a:xfrm>
            <a:off x="250827" y="627535"/>
            <a:ext cx="8642400" cy="791700"/>
          </a:xfrm>
          <a:prstGeom prst="rect">
            <a:avLst/>
          </a:prstGeom>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nl" sz="2800"/>
              <a:t>Aanvraag HeusdenPas</a:t>
            </a:r>
            <a:endParaRPr/>
          </a:p>
          <a:p>
            <a:pPr marL="0" lvl="0" indent="0" algn="ctr" rtl="0">
              <a:spcBef>
                <a:spcPts val="0"/>
              </a:spcBef>
              <a:spcAft>
                <a:spcPts val="0"/>
              </a:spcAft>
              <a:buNone/>
            </a:pPr>
            <a:endParaRPr/>
          </a:p>
        </p:txBody>
      </p:sp>
      <p:sp>
        <p:nvSpPr>
          <p:cNvPr id="269" name="Google Shape;269;p38"/>
          <p:cNvSpPr/>
          <p:nvPr/>
        </p:nvSpPr>
        <p:spPr>
          <a:xfrm>
            <a:off x="1698681" y="2766114"/>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Kies Heusden Pas</a:t>
            </a:r>
            <a:endParaRPr sz="1100">
              <a:solidFill>
                <a:schemeClr val="lt1"/>
              </a:solidFill>
            </a:endParaRPr>
          </a:p>
        </p:txBody>
      </p:sp>
      <p:sp>
        <p:nvSpPr>
          <p:cNvPr id="270" name="Google Shape;270;p38"/>
          <p:cNvSpPr/>
          <p:nvPr/>
        </p:nvSpPr>
        <p:spPr>
          <a:xfrm>
            <a:off x="31660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Verzamel brongege- vens</a:t>
            </a:r>
            <a:endParaRPr sz="1100">
              <a:solidFill>
                <a:schemeClr val="lt1"/>
              </a:solidFill>
            </a:endParaRPr>
          </a:p>
        </p:txBody>
      </p:sp>
      <p:cxnSp>
        <p:nvCxnSpPr>
          <p:cNvPr id="271" name="Google Shape;271;p38"/>
          <p:cNvCxnSpPr>
            <a:stCxn id="269" idx="3"/>
            <a:endCxn id="270" idx="1"/>
          </p:cNvCxnSpPr>
          <p:nvPr/>
        </p:nvCxnSpPr>
        <p:spPr>
          <a:xfrm rot="10800000" flipH="1">
            <a:off x="2600181" y="3049764"/>
            <a:ext cx="565800" cy="5400"/>
          </a:xfrm>
          <a:prstGeom prst="straightConnector1">
            <a:avLst/>
          </a:prstGeom>
          <a:noFill/>
          <a:ln w="19050" cap="flat" cmpd="sng">
            <a:solidFill>
              <a:schemeClr val="dk1"/>
            </a:solidFill>
            <a:prstDash val="solid"/>
            <a:round/>
            <a:headEnd type="none" w="med" len="med"/>
            <a:tailEnd type="triangle" w="med" len="med"/>
          </a:ln>
        </p:spPr>
      </p:cxnSp>
      <p:sp>
        <p:nvSpPr>
          <p:cNvPr id="272" name="Google Shape;272;p38"/>
          <p:cNvSpPr/>
          <p:nvPr/>
        </p:nvSpPr>
        <p:spPr>
          <a:xfrm>
            <a:off x="1717186" y="1537111"/>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Voorzie- ningen.nl</a:t>
            </a:r>
            <a:endParaRPr sz="1100">
              <a:solidFill>
                <a:schemeClr val="lt1"/>
              </a:solidFill>
            </a:endParaRPr>
          </a:p>
        </p:txBody>
      </p:sp>
      <p:cxnSp>
        <p:nvCxnSpPr>
          <p:cNvPr id="273" name="Google Shape;273;p38"/>
          <p:cNvCxnSpPr>
            <a:stCxn id="272" idx="3"/>
            <a:endCxn id="269" idx="0"/>
          </p:cNvCxnSpPr>
          <p:nvPr/>
        </p:nvCxnSpPr>
        <p:spPr>
          <a:xfrm>
            <a:off x="2146036" y="2115211"/>
            <a:ext cx="3300" cy="651000"/>
          </a:xfrm>
          <a:prstGeom prst="straightConnector1">
            <a:avLst/>
          </a:prstGeom>
          <a:noFill/>
          <a:ln w="19050" cap="flat" cmpd="sng">
            <a:solidFill>
              <a:schemeClr val="dk1"/>
            </a:solidFill>
            <a:prstDash val="solid"/>
            <a:round/>
            <a:headEnd type="none" w="med" len="med"/>
            <a:tailEnd type="triangle" w="med" len="med"/>
          </a:ln>
        </p:spPr>
      </p:cxnSp>
      <p:sp>
        <p:nvSpPr>
          <p:cNvPr id="274" name="Google Shape;274;p38"/>
          <p:cNvSpPr/>
          <p:nvPr/>
        </p:nvSpPr>
        <p:spPr>
          <a:xfrm>
            <a:off x="3528569" y="41573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Mijn</a:t>
            </a:r>
            <a:endParaRPr sz="1100">
              <a:solidFill>
                <a:schemeClr val="lt1"/>
              </a:solidFill>
            </a:endParaRPr>
          </a:p>
          <a:p>
            <a:pPr marL="0" marR="0" lvl="0" indent="0" algn="ctr" rtl="0">
              <a:lnSpc>
                <a:spcPct val="100000"/>
              </a:lnSpc>
              <a:spcBef>
                <a:spcPts val="0"/>
              </a:spcBef>
              <a:spcAft>
                <a:spcPts val="0"/>
              </a:spcAft>
              <a:buNone/>
            </a:pPr>
            <a:r>
              <a:rPr lang="nl" sz="1100">
                <a:solidFill>
                  <a:schemeClr val="lt1"/>
                </a:solidFill>
              </a:rPr>
              <a:t>UWV</a:t>
            </a:r>
            <a:endParaRPr sz="1100">
              <a:solidFill>
                <a:schemeClr val="lt1"/>
              </a:solidFill>
            </a:endParaRPr>
          </a:p>
        </p:txBody>
      </p:sp>
      <p:sp>
        <p:nvSpPr>
          <p:cNvPr id="275" name="Google Shape;275;p38"/>
          <p:cNvSpPr/>
          <p:nvPr/>
        </p:nvSpPr>
        <p:spPr>
          <a:xfrm>
            <a:off x="3147569" y="40049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Mijn Overheid</a:t>
            </a:r>
            <a:endParaRPr sz="1100">
              <a:solidFill>
                <a:schemeClr val="lt1"/>
              </a:solidFill>
            </a:endParaRPr>
          </a:p>
        </p:txBody>
      </p:sp>
      <p:cxnSp>
        <p:nvCxnSpPr>
          <p:cNvPr id="276" name="Google Shape;276;p38"/>
          <p:cNvCxnSpPr>
            <a:stCxn id="277" idx="4"/>
            <a:endCxn id="270" idx="2"/>
          </p:cNvCxnSpPr>
          <p:nvPr/>
        </p:nvCxnSpPr>
        <p:spPr>
          <a:xfrm rot="10800000">
            <a:off x="3616769" y="3338752"/>
            <a:ext cx="7500" cy="726600"/>
          </a:xfrm>
          <a:prstGeom prst="straightConnector1">
            <a:avLst/>
          </a:prstGeom>
          <a:noFill/>
          <a:ln w="19050" cap="flat" cmpd="sng">
            <a:solidFill>
              <a:schemeClr val="dk1"/>
            </a:solidFill>
            <a:prstDash val="solid"/>
            <a:round/>
            <a:headEnd type="none" w="med" len="med"/>
            <a:tailEnd type="triangle" w="med" len="med"/>
          </a:ln>
        </p:spPr>
      </p:cxnSp>
      <p:sp>
        <p:nvSpPr>
          <p:cNvPr id="277" name="Google Shape;277;p38"/>
          <p:cNvSpPr/>
          <p:nvPr/>
        </p:nvSpPr>
        <p:spPr>
          <a:xfrm>
            <a:off x="2766569" y="37763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Mijn Belasting dienst</a:t>
            </a:r>
            <a:endParaRPr sz="1100">
              <a:solidFill>
                <a:schemeClr val="lt1"/>
              </a:solidFill>
            </a:endParaRPr>
          </a:p>
        </p:txBody>
      </p:sp>
      <p:sp>
        <p:nvSpPr>
          <p:cNvPr id="278" name="Google Shape;278;p38"/>
          <p:cNvSpPr/>
          <p:nvPr/>
        </p:nvSpPr>
        <p:spPr>
          <a:xfrm>
            <a:off x="46138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Controleer recht op Pas</a:t>
            </a:r>
            <a:endParaRPr sz="1100">
              <a:solidFill>
                <a:schemeClr val="lt1"/>
              </a:solidFill>
            </a:endParaRPr>
          </a:p>
        </p:txBody>
      </p:sp>
      <p:sp>
        <p:nvSpPr>
          <p:cNvPr id="279" name="Google Shape;279;p38"/>
          <p:cNvSpPr/>
          <p:nvPr/>
        </p:nvSpPr>
        <p:spPr>
          <a:xfrm>
            <a:off x="4632381" y="1537111"/>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Voorzie- ningen.nl</a:t>
            </a:r>
            <a:endParaRPr sz="1100">
              <a:solidFill>
                <a:schemeClr val="lt1"/>
              </a:solidFill>
            </a:endParaRPr>
          </a:p>
        </p:txBody>
      </p:sp>
      <p:cxnSp>
        <p:nvCxnSpPr>
          <p:cNvPr id="280" name="Google Shape;280;p38"/>
          <p:cNvCxnSpPr>
            <a:stCxn id="278" idx="0"/>
            <a:endCxn id="279" idx="3"/>
          </p:cNvCxnSpPr>
          <p:nvPr/>
        </p:nvCxnSpPr>
        <p:spPr>
          <a:xfrm rot="10800000">
            <a:off x="5061325" y="2115071"/>
            <a:ext cx="3300" cy="645600"/>
          </a:xfrm>
          <a:prstGeom prst="straightConnector1">
            <a:avLst/>
          </a:prstGeom>
          <a:noFill/>
          <a:ln w="19050" cap="flat" cmpd="sng">
            <a:solidFill>
              <a:schemeClr val="dk1"/>
            </a:solidFill>
            <a:prstDash val="solid"/>
            <a:round/>
            <a:headEnd type="none" w="med" len="med"/>
            <a:tailEnd type="triangle" w="med" len="med"/>
          </a:ln>
        </p:spPr>
      </p:cxnSp>
      <p:sp>
        <p:nvSpPr>
          <p:cNvPr id="281" name="Google Shape;281;p38"/>
          <p:cNvSpPr/>
          <p:nvPr/>
        </p:nvSpPr>
        <p:spPr>
          <a:xfrm>
            <a:off x="4634558" y="4004902"/>
            <a:ext cx="857700" cy="578100"/>
          </a:xfrm>
          <a:prstGeom prst="can">
            <a:avLst>
              <a:gd name="adj" fmla="val 25000"/>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lt1"/>
                </a:solidFill>
              </a:rPr>
              <a:t>Regels. Overheid</a:t>
            </a:r>
            <a:endParaRPr sz="1100">
              <a:solidFill>
                <a:schemeClr val="lt1"/>
              </a:solidFill>
            </a:endParaRPr>
          </a:p>
        </p:txBody>
      </p:sp>
      <p:cxnSp>
        <p:nvCxnSpPr>
          <p:cNvPr id="282" name="Google Shape;282;p38"/>
          <p:cNvCxnSpPr>
            <a:stCxn id="278" idx="2"/>
            <a:endCxn id="281" idx="1"/>
          </p:cNvCxnSpPr>
          <p:nvPr/>
        </p:nvCxnSpPr>
        <p:spPr>
          <a:xfrm flipH="1">
            <a:off x="5063425" y="3338771"/>
            <a:ext cx="1200" cy="666000"/>
          </a:xfrm>
          <a:prstGeom prst="straightConnector1">
            <a:avLst/>
          </a:prstGeom>
          <a:noFill/>
          <a:ln w="19050" cap="flat" cmpd="sng">
            <a:solidFill>
              <a:schemeClr val="dk1"/>
            </a:solidFill>
            <a:prstDash val="solid"/>
            <a:round/>
            <a:headEnd type="none" w="med" len="med"/>
            <a:tailEnd type="triangle" w="med" len="med"/>
          </a:ln>
        </p:spPr>
      </p:cxnSp>
      <p:cxnSp>
        <p:nvCxnSpPr>
          <p:cNvPr id="283" name="Google Shape;283;p38"/>
          <p:cNvCxnSpPr>
            <a:stCxn id="270" idx="3"/>
            <a:endCxn id="278" idx="1"/>
          </p:cNvCxnSpPr>
          <p:nvPr/>
        </p:nvCxnSpPr>
        <p:spPr>
          <a:xfrm>
            <a:off x="4067575" y="3049721"/>
            <a:ext cx="546300" cy="0"/>
          </a:xfrm>
          <a:prstGeom prst="straightConnector1">
            <a:avLst/>
          </a:prstGeom>
          <a:noFill/>
          <a:ln w="19050" cap="flat" cmpd="sng">
            <a:solidFill>
              <a:schemeClr val="dk1"/>
            </a:solidFill>
            <a:prstDash val="solid"/>
            <a:round/>
            <a:headEnd type="none" w="med" len="med"/>
            <a:tailEnd type="triangle" w="med" len="med"/>
          </a:ln>
        </p:spPr>
      </p:cxnSp>
      <p:sp>
        <p:nvSpPr>
          <p:cNvPr id="284" name="Google Shape;284;p38"/>
          <p:cNvSpPr/>
          <p:nvPr/>
        </p:nvSpPr>
        <p:spPr>
          <a:xfrm>
            <a:off x="60616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Toon resultaat</a:t>
            </a:r>
            <a:endParaRPr sz="1100">
              <a:solidFill>
                <a:schemeClr val="lt1"/>
              </a:solidFill>
            </a:endParaRPr>
          </a:p>
        </p:txBody>
      </p:sp>
      <p:cxnSp>
        <p:nvCxnSpPr>
          <p:cNvPr id="285" name="Google Shape;285;p38"/>
          <p:cNvCxnSpPr>
            <a:stCxn id="278" idx="3"/>
            <a:endCxn id="284" idx="1"/>
          </p:cNvCxnSpPr>
          <p:nvPr/>
        </p:nvCxnSpPr>
        <p:spPr>
          <a:xfrm>
            <a:off x="5515375" y="3049721"/>
            <a:ext cx="546300" cy="0"/>
          </a:xfrm>
          <a:prstGeom prst="straightConnector1">
            <a:avLst/>
          </a:prstGeom>
          <a:noFill/>
          <a:ln w="19050" cap="flat" cmpd="sng">
            <a:solidFill>
              <a:schemeClr val="dk1"/>
            </a:solidFill>
            <a:prstDash val="solid"/>
            <a:round/>
            <a:headEnd type="none" w="med" len="med"/>
            <a:tailEnd type="triangle" w="med" len="med"/>
          </a:ln>
        </p:spPr>
      </p:cxnSp>
      <p:sp>
        <p:nvSpPr>
          <p:cNvPr id="286" name="Google Shape;286;p38"/>
          <p:cNvSpPr/>
          <p:nvPr/>
        </p:nvSpPr>
        <p:spPr>
          <a:xfrm>
            <a:off x="7509475" y="2760671"/>
            <a:ext cx="901500" cy="578100"/>
          </a:xfrm>
          <a:prstGeom prst="roundRect">
            <a:avLst>
              <a:gd name="adj" fmla="val 16667"/>
            </a:avLst>
          </a:prstGeom>
          <a:solidFill>
            <a:srgbClr val="F9A01A"/>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solidFill>
                  <a:schemeClr val="lt1"/>
                </a:solidFill>
              </a:rPr>
              <a:t>Verstuur aanvraag</a:t>
            </a:r>
            <a:endParaRPr sz="1100">
              <a:solidFill>
                <a:schemeClr val="lt1"/>
              </a:solidFill>
            </a:endParaRPr>
          </a:p>
        </p:txBody>
      </p:sp>
      <p:cxnSp>
        <p:nvCxnSpPr>
          <p:cNvPr id="287" name="Google Shape;287;p38"/>
          <p:cNvCxnSpPr>
            <a:endCxn id="286" idx="1"/>
          </p:cNvCxnSpPr>
          <p:nvPr/>
        </p:nvCxnSpPr>
        <p:spPr>
          <a:xfrm>
            <a:off x="6963175" y="3049721"/>
            <a:ext cx="546300" cy="0"/>
          </a:xfrm>
          <a:prstGeom prst="straightConnector1">
            <a:avLst/>
          </a:prstGeom>
          <a:noFill/>
          <a:ln w="19050" cap="flat" cmpd="sng">
            <a:solidFill>
              <a:schemeClr val="dk1"/>
            </a:solidFill>
            <a:prstDash val="solid"/>
            <a:round/>
            <a:headEnd type="none" w="med" len="med"/>
            <a:tailEnd type="triangle" w="med" len="med"/>
          </a:ln>
        </p:spPr>
      </p:cxnSp>
      <p:pic>
        <p:nvPicPr>
          <p:cNvPr id="288" name="Google Shape;288;p38"/>
          <p:cNvPicPr preferRelativeResize="0"/>
          <p:nvPr/>
        </p:nvPicPr>
        <p:blipFill>
          <a:blip r:embed="rId3">
            <a:alphaModFix/>
          </a:blip>
          <a:stretch>
            <a:fillRect/>
          </a:stretch>
        </p:blipFill>
        <p:spPr>
          <a:xfrm>
            <a:off x="1201783" y="2826209"/>
            <a:ext cx="482375" cy="480056"/>
          </a:xfrm>
          <a:prstGeom prst="rect">
            <a:avLst/>
          </a:prstGeom>
          <a:noFill/>
          <a:ln>
            <a:noFill/>
          </a:ln>
        </p:spPr>
      </p:pic>
      <p:sp>
        <p:nvSpPr>
          <p:cNvPr id="289" name="Google Shape;289;p38"/>
          <p:cNvSpPr/>
          <p:nvPr/>
        </p:nvSpPr>
        <p:spPr>
          <a:xfrm>
            <a:off x="211625" y="307575"/>
            <a:ext cx="1677300" cy="1126800"/>
          </a:xfrm>
          <a:prstGeom prst="wedgeRectCallout">
            <a:avLst>
              <a:gd name="adj1" fmla="val 38334"/>
              <a:gd name="adj2" fmla="val 6218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t>In Voorzieningen.nl is de voorziening HeusenPas opgenomen. Deze kan met de app FP worden gevonden en getoond.</a:t>
            </a:r>
            <a:endParaRPr sz="1100"/>
          </a:p>
        </p:txBody>
      </p:sp>
      <p:sp>
        <p:nvSpPr>
          <p:cNvPr id="290" name="Google Shape;290;p38"/>
          <p:cNvSpPr/>
          <p:nvPr/>
        </p:nvSpPr>
        <p:spPr>
          <a:xfrm>
            <a:off x="211625" y="1706638"/>
            <a:ext cx="1677300" cy="975000"/>
          </a:xfrm>
          <a:prstGeom prst="wedgeRectCallout">
            <a:avLst>
              <a:gd name="adj1" fmla="val 43591"/>
              <a:gd name="adj2" fmla="val 6368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t>De gebruiker van de app FP ziet dat er een knop ‘Aanvragen’ beschikbaar is en kiest hiervoor.</a:t>
            </a:r>
            <a:endParaRPr sz="1100"/>
          </a:p>
        </p:txBody>
      </p:sp>
      <p:sp>
        <p:nvSpPr>
          <p:cNvPr id="291" name="Google Shape;291;p38"/>
          <p:cNvSpPr/>
          <p:nvPr/>
        </p:nvSpPr>
        <p:spPr>
          <a:xfrm>
            <a:off x="2726225" y="1110400"/>
            <a:ext cx="1766700" cy="1190100"/>
          </a:xfrm>
          <a:prstGeom prst="wedgeRectCallout">
            <a:avLst>
              <a:gd name="adj1" fmla="val 2994"/>
              <a:gd name="adj2" fmla="val 8747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t>Op basis van de specificatie van de voorziening HeusdenPas worden de noodzakelijke gegevensbronnen bezocht.</a:t>
            </a:r>
            <a:endParaRPr sz="1100"/>
          </a:p>
        </p:txBody>
      </p:sp>
      <p:sp>
        <p:nvSpPr>
          <p:cNvPr id="292" name="Google Shape;292;p38"/>
          <p:cNvSpPr/>
          <p:nvPr/>
        </p:nvSpPr>
        <p:spPr>
          <a:xfrm>
            <a:off x="5545625" y="1110400"/>
            <a:ext cx="1766700" cy="1190100"/>
          </a:xfrm>
          <a:prstGeom prst="wedgeRectCallout">
            <a:avLst>
              <a:gd name="adj1" fmla="val -67309"/>
              <a:gd name="adj2" fmla="val 88299"/>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t>Bijstandsnorm wordt bepaald m.b.v. regels.overheid.nl. Inwonerschap gemeente en % bijstandsnorm worden gecontroleerd.</a:t>
            </a:r>
            <a:endParaRPr sz="1100"/>
          </a:p>
        </p:txBody>
      </p:sp>
      <p:sp>
        <p:nvSpPr>
          <p:cNvPr id="293" name="Google Shape;293;p38"/>
          <p:cNvSpPr/>
          <p:nvPr/>
        </p:nvSpPr>
        <p:spPr>
          <a:xfrm>
            <a:off x="5588125" y="3593301"/>
            <a:ext cx="1766700" cy="1053900"/>
          </a:xfrm>
          <a:prstGeom prst="wedgeRectCallout">
            <a:avLst>
              <a:gd name="adj1" fmla="val 2809"/>
              <a:gd name="adj2" fmla="val -69666"/>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100"/>
              <a:t>Resultaat van de controle wordt getoond en de optie voor het indienen van de aanvraag geboden</a:t>
            </a:r>
            <a:endParaRPr sz="1100"/>
          </a:p>
        </p:txBody>
      </p:sp>
      <p:sp>
        <p:nvSpPr>
          <p:cNvPr id="294" name="Google Shape;294;p38"/>
          <p:cNvSpPr/>
          <p:nvPr/>
        </p:nvSpPr>
        <p:spPr>
          <a:xfrm>
            <a:off x="7340725" y="1199150"/>
            <a:ext cx="1766700" cy="1314600"/>
          </a:xfrm>
          <a:prstGeom prst="wedgeRectCallout">
            <a:avLst>
              <a:gd name="adj1" fmla="val -20977"/>
              <a:gd name="adj2" fmla="val 7581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l" sz="1100">
                <a:solidFill>
                  <a:schemeClr val="dk1"/>
                </a:solidFill>
              </a:rPr>
              <a:t>De aanvraag wordt direct (en veilig) doorgegeven aan ZorgNed. Zij verzorgen voor de gemeente Heusden de administratie en geven de kaarten uit. </a:t>
            </a:r>
            <a:endParaRPr sz="1100">
              <a:solidFill>
                <a:schemeClr val="dk1"/>
              </a:solidFill>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ctrTitle"/>
          </p:nvPr>
        </p:nvSpPr>
        <p:spPr>
          <a:xfrm>
            <a:off x="1638300" y="1991825"/>
            <a:ext cx="5867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Vragen?</a:t>
            </a:r>
            <a:endParaRPr/>
          </a:p>
          <a:p>
            <a:pPr marL="0" lvl="0" indent="0" algn="ctr" rtl="0">
              <a:spcBef>
                <a:spcPts val="0"/>
              </a:spcBef>
              <a:spcAft>
                <a:spcPts val="0"/>
              </a:spcAft>
              <a:buNone/>
            </a:pPr>
            <a:r>
              <a:rPr lang="nl"/>
              <a:t>Ideeën?</a:t>
            </a:r>
            <a:endParaRPr/>
          </a:p>
          <a:p>
            <a:pPr marL="0" lvl="0" indent="0" algn="ctr" rtl="0">
              <a:spcBef>
                <a:spcPts val="0"/>
              </a:spcBef>
              <a:spcAft>
                <a:spcPts val="0"/>
              </a:spcAft>
              <a:buNone/>
            </a:pPr>
            <a:r>
              <a:rPr lang="nl"/>
              <a:t>Wensen?</a:t>
            </a:r>
            <a:endParaRPr/>
          </a:p>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ctrTitle"/>
          </p:nvPr>
        </p:nvSpPr>
        <p:spPr>
          <a:xfrm>
            <a:off x="725525" y="1493275"/>
            <a:ext cx="7830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sz="4400"/>
              <a:t>Bezoek onze stand, meld jouw organisatie aan en doe mee, samen met 3.000 organisaties en 8.000 voorzieningen</a:t>
            </a: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8"/>
        <p:cNvGrpSpPr/>
        <p:nvPr/>
      </p:nvGrpSpPr>
      <p:grpSpPr>
        <a:xfrm>
          <a:off x="0" y="0"/>
          <a:ext cx="0" cy="0"/>
          <a:chOff x="0" y="0"/>
          <a:chExt cx="0" cy="0"/>
        </a:xfrm>
      </p:grpSpPr>
      <p:sp>
        <p:nvSpPr>
          <p:cNvPr id="109" name="Google Shape;109;p24"/>
          <p:cNvSpPr txBox="1">
            <a:spLocks noGrp="1"/>
          </p:cNvSpPr>
          <p:nvPr>
            <p:ph type="ctrTitle"/>
          </p:nvPr>
        </p:nvSpPr>
        <p:spPr>
          <a:xfrm>
            <a:off x="385975" y="1298675"/>
            <a:ext cx="8275800" cy="1613100"/>
          </a:xfrm>
          <a:prstGeom prst="rect">
            <a:avLst/>
          </a:prstGeom>
          <a:noFill/>
          <a:ln>
            <a:noFill/>
          </a:ln>
          <a:effectLst>
            <a:outerShdw blurRad="42863" dist="19050" dir="5400000" algn="bl" rotWithShape="0">
              <a:srgbClr val="003290">
                <a:alpha val="20000"/>
              </a:srgbClr>
            </a:outerShdw>
          </a:effectLst>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sz="2000"/>
          </a:p>
          <a:p>
            <a:pPr marL="0" lvl="0" indent="0" algn="ctr" rtl="0">
              <a:lnSpc>
                <a:spcPct val="100000"/>
              </a:lnSpc>
              <a:spcBef>
                <a:spcPts val="0"/>
              </a:spcBef>
              <a:spcAft>
                <a:spcPts val="0"/>
              </a:spcAft>
              <a:buSzPts val="4800"/>
              <a:buNone/>
            </a:pPr>
            <a:r>
              <a:rPr lang="nl" sz="2000"/>
              <a:t>Stichting Financieel Paspoort is een vrijwilligersorganisatie die de bestaanszekerheid van mensen versterkt. Dat doen wij door hulpmiddelen ter beschikking te stellen, waarmee snel een financieel inzicht kan worden gemaakt en mogelijk passende voorzieningen kunnen worden gevonden.</a:t>
            </a:r>
            <a:endParaRPr sz="2000"/>
          </a:p>
          <a:p>
            <a:pPr marL="0" lvl="0" indent="0" algn="ctr" rtl="0">
              <a:lnSpc>
                <a:spcPct val="100000"/>
              </a:lnSpc>
              <a:spcBef>
                <a:spcPts val="0"/>
              </a:spcBef>
              <a:spcAft>
                <a:spcPts val="0"/>
              </a:spcAft>
              <a:buSzPts val="4800"/>
              <a:buNone/>
            </a:pPr>
            <a:r>
              <a:rPr lang="nl" sz="2000"/>
              <a:t> </a:t>
            </a:r>
            <a:endParaRPr sz="2000"/>
          </a:p>
          <a:p>
            <a:pPr marL="0" lvl="0" indent="0" algn="ctr" rtl="0">
              <a:lnSpc>
                <a:spcPct val="100000"/>
              </a:lnSpc>
              <a:spcBef>
                <a:spcPts val="0"/>
              </a:spcBef>
              <a:spcAft>
                <a:spcPts val="0"/>
              </a:spcAft>
              <a:buSzPts val="4800"/>
              <a:buNone/>
            </a:pPr>
            <a:r>
              <a:rPr lang="nl" sz="2000"/>
              <a:t>Wij zijn een burgerinitiatief, een onafhankelijke stichting, niet commercieel en zonder winstoogmerk. </a:t>
            </a:r>
            <a:endParaRPr sz="2000"/>
          </a:p>
          <a:p>
            <a:pPr marL="0" lvl="0" indent="0" algn="ctr" rtl="0">
              <a:lnSpc>
                <a:spcPct val="100000"/>
              </a:lnSpc>
              <a:spcBef>
                <a:spcPts val="0"/>
              </a:spcBef>
              <a:spcAft>
                <a:spcPts val="0"/>
              </a:spcAft>
              <a:buSzPts val="4800"/>
              <a:buNone/>
            </a:pPr>
            <a:endParaRPr sz="2000"/>
          </a:p>
          <a:p>
            <a:pPr marL="0" lvl="0" indent="0" algn="ctr" rtl="0">
              <a:lnSpc>
                <a:spcPct val="100000"/>
              </a:lnSpc>
              <a:spcBef>
                <a:spcPts val="0"/>
              </a:spcBef>
              <a:spcAft>
                <a:spcPts val="0"/>
              </a:spcAft>
              <a:buSzPts val="4800"/>
              <a:buNone/>
            </a:pPr>
            <a:r>
              <a:rPr lang="nl" sz="2000"/>
              <a:t>Wij werken uitsluitend met vrijwilligers.</a:t>
            </a:r>
            <a:endParaRPr sz="450">
              <a:highlight>
                <a:srgbClr val="F6F5F0"/>
              </a:highlight>
            </a:endParaRPr>
          </a:p>
        </p:txBody>
      </p:sp>
      <p:sp>
        <p:nvSpPr>
          <p:cNvPr id="110" name="Google Shape;110;p24"/>
          <p:cNvSpPr txBox="1">
            <a:spLocks noGrp="1"/>
          </p:cNvSpPr>
          <p:nvPr>
            <p:ph type="sldNum" idx="4294967295"/>
          </p:nvPr>
        </p:nvSpPr>
        <p:spPr>
          <a:xfrm>
            <a:off x="0" y="4670425"/>
            <a:ext cx="5493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
              <a:t>2</a:t>
            </a:fld>
            <a:endParaRPr/>
          </a:p>
        </p:txBody>
      </p:sp>
      <p:pic>
        <p:nvPicPr>
          <p:cNvPr id="111" name="Google Shape;111;p24"/>
          <p:cNvPicPr preferRelativeResize="0"/>
          <p:nvPr/>
        </p:nvPicPr>
        <p:blipFill>
          <a:blip r:embed="rId3">
            <a:alphaModFix/>
          </a:blip>
          <a:stretch>
            <a:fillRect/>
          </a:stretch>
        </p:blipFill>
        <p:spPr>
          <a:xfrm>
            <a:off x="207200" y="4411825"/>
            <a:ext cx="2840799" cy="511225"/>
          </a:xfrm>
          <a:prstGeom prst="rect">
            <a:avLst/>
          </a:prstGeom>
          <a:noFill/>
          <a:ln>
            <a:noFill/>
          </a:ln>
        </p:spPr>
      </p:pic>
      <p:pic>
        <p:nvPicPr>
          <p:cNvPr id="112" name="Google Shape;112;p24"/>
          <p:cNvPicPr preferRelativeResize="0"/>
          <p:nvPr/>
        </p:nvPicPr>
        <p:blipFill>
          <a:blip r:embed="rId4">
            <a:alphaModFix/>
          </a:blip>
          <a:stretch>
            <a:fillRect/>
          </a:stretch>
        </p:blipFill>
        <p:spPr>
          <a:xfrm>
            <a:off x="8029975" y="4130238"/>
            <a:ext cx="1027224" cy="816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
              <a:t>Wat is een lokale coalitie?</a:t>
            </a:r>
            <a:endParaRPr/>
          </a:p>
        </p:txBody>
      </p:sp>
      <p:sp>
        <p:nvSpPr>
          <p:cNvPr id="118" name="Google Shape;118;p25"/>
          <p:cNvSpPr txBox="1">
            <a:spLocks noGrp="1"/>
          </p:cNvSpPr>
          <p:nvPr>
            <p:ph type="body" idx="4294967295"/>
          </p:nvPr>
        </p:nvSpPr>
        <p:spPr>
          <a:xfrm>
            <a:off x="3872975" y="1286000"/>
            <a:ext cx="4447200" cy="3303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lt1"/>
              </a:buClr>
              <a:buSzPts val="1600"/>
              <a:buFont typeface="Arial"/>
              <a:buChar char="-"/>
            </a:pPr>
            <a:r>
              <a:rPr lang="nl" sz="1600">
                <a:solidFill>
                  <a:schemeClr val="lt1"/>
                </a:solidFill>
                <a:latin typeface="Arial"/>
                <a:ea typeface="Arial"/>
                <a:cs typeface="Arial"/>
                <a:sym typeface="Arial"/>
              </a:rPr>
              <a:t>Een groep hulpverlenende organisaties die samenwerkt om hun cliënten beter te helpen</a:t>
            </a:r>
            <a:endParaRPr sz="1600">
              <a:solidFill>
                <a:schemeClr val="lt1"/>
              </a:solidFill>
              <a:latin typeface="Arial"/>
              <a:ea typeface="Arial"/>
              <a:cs typeface="Arial"/>
              <a:sym typeface="Arial"/>
            </a:endParaRPr>
          </a:p>
          <a:p>
            <a:pPr marL="457200" lvl="0" indent="-330200" algn="l" rtl="0">
              <a:spcBef>
                <a:spcPts val="0"/>
              </a:spcBef>
              <a:spcAft>
                <a:spcPts val="0"/>
              </a:spcAft>
              <a:buClr>
                <a:schemeClr val="lt1"/>
              </a:buClr>
              <a:buSzPts val="1600"/>
              <a:buFont typeface="Arial"/>
              <a:buChar char="-"/>
            </a:pPr>
            <a:r>
              <a:rPr lang="nl" sz="1600">
                <a:solidFill>
                  <a:schemeClr val="lt1"/>
                </a:solidFill>
                <a:latin typeface="Arial"/>
                <a:ea typeface="Arial"/>
                <a:cs typeface="Arial"/>
                <a:sym typeface="Arial"/>
              </a:rPr>
              <a:t>Samenwerken begint bij elkaar kennen en vertrouwen</a:t>
            </a:r>
            <a:endParaRPr sz="1600">
              <a:solidFill>
                <a:schemeClr val="lt1"/>
              </a:solidFill>
              <a:latin typeface="Arial"/>
              <a:ea typeface="Arial"/>
              <a:cs typeface="Arial"/>
              <a:sym typeface="Arial"/>
            </a:endParaRPr>
          </a:p>
          <a:p>
            <a:pPr marL="457200" lvl="0" indent="-330200" algn="l" rtl="0">
              <a:spcBef>
                <a:spcPts val="0"/>
              </a:spcBef>
              <a:spcAft>
                <a:spcPts val="0"/>
              </a:spcAft>
              <a:buClr>
                <a:schemeClr val="lt1"/>
              </a:buClr>
              <a:buSzPts val="1600"/>
              <a:buFont typeface="Arial"/>
              <a:buChar char="-"/>
            </a:pPr>
            <a:r>
              <a:rPr lang="nl" sz="1600">
                <a:solidFill>
                  <a:schemeClr val="lt1"/>
                </a:solidFill>
                <a:latin typeface="Arial"/>
                <a:ea typeface="Arial"/>
                <a:cs typeface="Arial"/>
                <a:sym typeface="Arial"/>
              </a:rPr>
              <a:t>Elkaars voorzieningen kennen en eventueel cliënt warm overdragen</a:t>
            </a:r>
            <a:endParaRPr sz="1600">
              <a:solidFill>
                <a:schemeClr val="lt1"/>
              </a:solidFill>
              <a:latin typeface="Arial"/>
              <a:ea typeface="Arial"/>
              <a:cs typeface="Arial"/>
              <a:sym typeface="Arial"/>
            </a:endParaRPr>
          </a:p>
          <a:p>
            <a:pPr marL="457200" lvl="0" indent="-330200" algn="l" rtl="0">
              <a:spcBef>
                <a:spcPts val="0"/>
              </a:spcBef>
              <a:spcAft>
                <a:spcPts val="0"/>
              </a:spcAft>
              <a:buClr>
                <a:schemeClr val="lt1"/>
              </a:buClr>
              <a:buSzPts val="1600"/>
              <a:buFont typeface="Arial"/>
              <a:buChar char="-"/>
            </a:pPr>
            <a:r>
              <a:rPr lang="nl" sz="1600">
                <a:solidFill>
                  <a:schemeClr val="lt1"/>
                </a:solidFill>
                <a:latin typeface="Arial"/>
                <a:ea typeface="Arial"/>
                <a:cs typeface="Arial"/>
                <a:sym typeface="Arial"/>
              </a:rPr>
              <a:t>Regelmatig ontmoeten, ervaringen delen en de samenwerking versterken</a:t>
            </a:r>
            <a:endParaRPr sz="1600">
              <a:solidFill>
                <a:schemeClr val="lt1"/>
              </a:solidFill>
              <a:latin typeface="Arial"/>
              <a:ea typeface="Arial"/>
              <a:cs typeface="Arial"/>
              <a:sym typeface="Arial"/>
            </a:endParaRPr>
          </a:p>
          <a:p>
            <a:pPr marL="457200" lvl="0" indent="-330200" algn="l" rtl="0">
              <a:spcBef>
                <a:spcPts val="0"/>
              </a:spcBef>
              <a:spcAft>
                <a:spcPts val="0"/>
              </a:spcAft>
              <a:buClr>
                <a:schemeClr val="lt1"/>
              </a:buClr>
              <a:buSzPts val="1600"/>
              <a:buFont typeface="Arial"/>
              <a:buChar char="-"/>
            </a:pPr>
            <a:r>
              <a:rPr lang="nl" sz="1600">
                <a:solidFill>
                  <a:schemeClr val="lt1"/>
                </a:solidFill>
                <a:latin typeface="Arial"/>
                <a:ea typeface="Arial"/>
                <a:cs typeface="Arial"/>
                <a:sym typeface="Arial"/>
              </a:rPr>
              <a:t>Gezamenlijk de verantwoordelijkheid dragen voor het vindbaar maken en houden van de voorzieningen</a:t>
            </a:r>
            <a:endParaRPr sz="1600">
              <a:solidFill>
                <a:schemeClr val="lt1"/>
              </a:solidFill>
              <a:latin typeface="Arial"/>
              <a:ea typeface="Arial"/>
              <a:cs typeface="Arial"/>
              <a:sym typeface="Arial"/>
            </a:endParaRPr>
          </a:p>
          <a:p>
            <a:pPr marL="457200" lvl="0" indent="-330200" algn="l" rtl="0">
              <a:spcBef>
                <a:spcPts val="0"/>
              </a:spcBef>
              <a:spcAft>
                <a:spcPts val="0"/>
              </a:spcAft>
              <a:buClr>
                <a:schemeClr val="lt1"/>
              </a:buClr>
              <a:buSzPts val="1600"/>
              <a:buFont typeface="Arial"/>
              <a:buChar char="-"/>
            </a:pPr>
            <a:r>
              <a:rPr lang="nl" sz="1600">
                <a:solidFill>
                  <a:schemeClr val="lt1"/>
                </a:solidFill>
                <a:latin typeface="Arial"/>
                <a:ea typeface="Arial"/>
                <a:cs typeface="Arial"/>
                <a:sym typeface="Arial"/>
              </a:rPr>
              <a:t>In tijden van crisis werkzaamheden snel en pragmatisch coördineren </a:t>
            </a:r>
            <a:endParaRPr sz="1600">
              <a:solidFill>
                <a:schemeClr val="lt1"/>
              </a:solidFill>
              <a:latin typeface="Arial"/>
              <a:ea typeface="Arial"/>
              <a:cs typeface="Arial"/>
              <a:sym typeface="Arial"/>
            </a:endParaRPr>
          </a:p>
        </p:txBody>
      </p:sp>
      <p:pic>
        <p:nvPicPr>
          <p:cNvPr id="119" name="Google Shape;119;p25" title="schermafbeelding-2020-11-25-om-14.05.33.png"/>
          <p:cNvPicPr preferRelativeResize="0"/>
          <p:nvPr/>
        </p:nvPicPr>
        <p:blipFill>
          <a:blip r:embed="rId3">
            <a:alphaModFix/>
          </a:blip>
          <a:stretch>
            <a:fillRect/>
          </a:stretch>
        </p:blipFill>
        <p:spPr>
          <a:xfrm>
            <a:off x="285749" y="1714508"/>
            <a:ext cx="3587225" cy="2389400"/>
          </a:xfrm>
          <a:prstGeom prst="rect">
            <a:avLst/>
          </a:prstGeom>
          <a:noFill/>
          <a:ln>
            <a:noFill/>
          </a:ln>
        </p:spPr>
      </p:pic>
      <p:sp>
        <p:nvSpPr>
          <p:cNvPr id="120" name="Google Shape;120;p25"/>
          <p:cNvSpPr txBox="1"/>
          <p:nvPr/>
        </p:nvSpPr>
        <p:spPr>
          <a:xfrm>
            <a:off x="8414193" y="289675"/>
            <a:ext cx="282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a:solidFill>
                  <a:srgbClr val="FFFFFF"/>
                </a:solidFill>
                <a:latin typeface="Abel"/>
                <a:ea typeface="Abel"/>
                <a:cs typeface="Abel"/>
                <a:sym typeface="Abel"/>
              </a:rPr>
              <a:t>?</a:t>
            </a:r>
            <a:endParaRPr sz="3000">
              <a:solidFill>
                <a:srgbClr val="FFFFFF"/>
              </a:solidFill>
              <a:latin typeface="Abel"/>
              <a:ea typeface="Abel"/>
              <a:cs typeface="Abel"/>
              <a:sym typeface="A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26" name="Google Shape;126;p26" title="Scherm­afbeelding 2025-10-31 om 13.13.28.png">
            <a:hlinkClick r:id="rId3"/>
          </p:cNvPr>
          <p:cNvPicPr preferRelativeResize="0"/>
          <p:nvPr/>
        </p:nvPicPr>
        <p:blipFill>
          <a:blip r:embed="rId4">
            <a:alphaModFix/>
          </a:blip>
          <a:stretch>
            <a:fillRect/>
          </a:stretch>
        </p:blipFill>
        <p:spPr>
          <a:xfrm>
            <a:off x="141850" y="193725"/>
            <a:ext cx="8888673" cy="4844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32" name="Google Shape;132;p27" title="Scherm­afbeelding 2025-10-31 om 13.14.48.png">
            <a:hlinkClick r:id="rId3"/>
          </p:cNvPr>
          <p:cNvPicPr preferRelativeResize="0"/>
          <p:nvPr/>
        </p:nvPicPr>
        <p:blipFill>
          <a:blip r:embed="rId4">
            <a:alphaModFix/>
          </a:blip>
          <a:stretch>
            <a:fillRect/>
          </a:stretch>
        </p:blipFill>
        <p:spPr>
          <a:xfrm>
            <a:off x="239150" y="214825"/>
            <a:ext cx="8822899" cy="477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38" name="Google Shape;138;p28" title="Scherm­afbeelding 2025-10-31 om 13.23.20.png">
            <a:hlinkClick r:id="rId3"/>
          </p:cNvPr>
          <p:cNvPicPr preferRelativeResize="0"/>
          <p:nvPr/>
        </p:nvPicPr>
        <p:blipFill>
          <a:blip r:embed="rId4">
            <a:alphaModFix/>
          </a:blip>
          <a:stretch>
            <a:fillRect/>
          </a:stretch>
        </p:blipFill>
        <p:spPr>
          <a:xfrm>
            <a:off x="152400" y="202650"/>
            <a:ext cx="8846302" cy="4788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44" name="Google Shape;144;p29" title="Scherm­afbeelding 2025-10-31 om 10.55.04.png">
            <a:hlinkClick r:id="rId3"/>
          </p:cNvPr>
          <p:cNvPicPr preferRelativeResize="0"/>
          <p:nvPr/>
        </p:nvPicPr>
        <p:blipFill>
          <a:blip r:embed="rId4">
            <a:alphaModFix/>
          </a:blip>
          <a:stretch>
            <a:fillRect/>
          </a:stretch>
        </p:blipFill>
        <p:spPr>
          <a:xfrm>
            <a:off x="105375" y="226975"/>
            <a:ext cx="8941799" cy="4764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50" name="Google Shape;150;p30" title="Scherm­afbeelding 2025-11-02 om 07.48.59.png"/>
          <p:cNvPicPr preferRelativeResize="0"/>
          <p:nvPr/>
        </p:nvPicPr>
        <p:blipFill>
          <a:blip r:embed="rId3">
            <a:alphaModFix/>
          </a:blip>
          <a:stretch>
            <a:fillRect/>
          </a:stretch>
        </p:blipFill>
        <p:spPr>
          <a:xfrm>
            <a:off x="202656" y="184025"/>
            <a:ext cx="8852177" cy="4807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1"/>
          <p:cNvSpPr txBox="1">
            <a:spLocks noGrp="1"/>
          </p:cNvSpPr>
          <p:nvPr>
            <p:ph type="title"/>
          </p:nvPr>
        </p:nvSpPr>
        <p:spPr>
          <a:xfrm>
            <a:off x="1114425" y="358375"/>
            <a:ext cx="6915300" cy="74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156" name="Google Shape;156;p31" title="Scherm­afbeelding 2025-10-28 om 15.55.35.png"/>
          <p:cNvPicPr preferRelativeResize="0"/>
          <p:nvPr/>
        </p:nvPicPr>
        <p:blipFill>
          <a:blip r:embed="rId3">
            <a:alphaModFix/>
          </a:blip>
          <a:stretch>
            <a:fillRect/>
          </a:stretch>
        </p:blipFill>
        <p:spPr>
          <a:xfrm>
            <a:off x="1597430" y="257275"/>
            <a:ext cx="6028549" cy="4733825"/>
          </a:xfrm>
          <a:prstGeom prst="rect">
            <a:avLst/>
          </a:prstGeom>
          <a:noFill/>
          <a:ln>
            <a:noFill/>
          </a:ln>
        </p:spPr>
      </p:pic>
      <p:sp>
        <p:nvSpPr>
          <p:cNvPr id="157" name="Google Shape;157;p31"/>
          <p:cNvSpPr txBox="1"/>
          <p:nvPr/>
        </p:nvSpPr>
        <p:spPr>
          <a:xfrm>
            <a:off x="8414193" y="289675"/>
            <a:ext cx="282900" cy="34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a:solidFill>
                  <a:srgbClr val="FFFFFF"/>
                </a:solidFill>
                <a:latin typeface="Abel"/>
                <a:ea typeface="Abel"/>
                <a:cs typeface="Abel"/>
                <a:sym typeface="Abel"/>
              </a:rPr>
              <a:t>?</a:t>
            </a:r>
            <a:endParaRPr sz="3000">
              <a:solidFill>
                <a:srgbClr val="FFFFFF"/>
              </a:solidFill>
              <a:latin typeface="Abel"/>
              <a:ea typeface="Abel"/>
              <a:cs typeface="Abel"/>
              <a:sym typeface="Abe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P 2019-05">
  <a:themeElements>
    <a:clrScheme name="Blauw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3eb975-2db4-461b-b913-990691e08000" xsi:nil="true"/>
    <lcf76f155ced4ddcb4097134ff3c332f xmlns="3d45b86c-2507-49e2-9650-9a62334440a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BA22242A338C4BBD0AF6A3A662A974" ma:contentTypeVersion="14" ma:contentTypeDescription="Een nieuw document maken." ma:contentTypeScope="" ma:versionID="3ed23f1a1e1857eaf7b17f34925f79a0">
  <xsd:schema xmlns:xsd="http://www.w3.org/2001/XMLSchema" xmlns:xs="http://www.w3.org/2001/XMLSchema" xmlns:p="http://schemas.microsoft.com/office/2006/metadata/properties" xmlns:ns2="3d45b86c-2507-49e2-9650-9a62334440a1" xmlns:ns3="c83eb975-2db4-461b-b913-990691e08000" targetNamespace="http://schemas.microsoft.com/office/2006/metadata/properties" ma:root="true" ma:fieldsID="2a7c5b7f266324322c82681fbc80c93a" ns2:_="" ns3:_="">
    <xsd:import namespace="3d45b86c-2507-49e2-9650-9a62334440a1"/>
    <xsd:import namespace="c83eb975-2db4-461b-b913-990691e080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5b86c-2507-49e2-9650-9a62334440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28567b0e-e49e-42b0-b8e9-b598b8d1f7b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3eb975-2db4-461b-b913-990691e0800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854e11-cd4a-4126-822e-416626e85d21}" ma:internalName="TaxCatchAll" ma:showField="CatchAllData" ma:web="c83eb975-2db4-461b-b913-990691e080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70F5D9-9E4E-497D-A842-8892D1FD1839}">
  <ds:schemaRefs>
    <ds:schemaRef ds:uri="http://schemas.microsoft.com/sharepoint/v3/contenttype/forms"/>
  </ds:schemaRefs>
</ds:datastoreItem>
</file>

<file path=customXml/itemProps2.xml><?xml version="1.0" encoding="utf-8"?>
<ds:datastoreItem xmlns:ds="http://schemas.openxmlformats.org/officeDocument/2006/customXml" ds:itemID="{7D16996D-E1BA-49AC-BE17-0663263E4BF5}">
  <ds:schemaRefs>
    <ds:schemaRef ds:uri="3d45b86c-2507-49e2-9650-9a62334440a1"/>
    <ds:schemaRef ds:uri="c83eb975-2db4-461b-b913-990691e0800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6247C7-ABF9-4FFA-961E-3DAD9DE1AE95}">
  <ds:schemaRefs>
    <ds:schemaRef ds:uri="3d45b86c-2507-49e2-9650-9a62334440a1"/>
    <ds:schemaRef ds:uri="c83eb975-2db4-461b-b913-990691e080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705</Words>
  <Application>Microsoft Office PowerPoint</Application>
  <PresentationFormat>Diavoorstelling (16:9)</PresentationFormat>
  <Paragraphs>104</Paragraphs>
  <Slides>18</Slides>
  <Notes>18</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18</vt:i4>
      </vt:variant>
    </vt:vector>
  </HeadingPairs>
  <TitlesOfParts>
    <vt:vector size="25" baseType="lpstr">
      <vt:lpstr>Arial</vt:lpstr>
      <vt:lpstr>Abel</vt:lpstr>
      <vt:lpstr>Calibri</vt:lpstr>
      <vt:lpstr>Noto Sans Symbols</vt:lpstr>
      <vt:lpstr>Roboto Slab</vt:lpstr>
      <vt:lpstr>Simple Light</vt:lpstr>
      <vt:lpstr>FP 2019-05</vt:lpstr>
      <vt:lpstr>Lokale coalities sluiten  Samen bereik je meer </vt:lpstr>
      <vt:lpstr> Stichting Financieel Paspoort is een vrijwilligersorganisatie die de bestaanszekerheid van mensen versterkt. Dat doen wij door hulpmiddelen ter beschikking te stellen, waarmee snel een financieel inzicht kan worden gemaakt en mogelijk passende voorzieningen kunnen worden gevonden.   Wij zijn een burgerinitiatief, een onafhankelijke stichting, niet commercieel en zonder winstoogmerk.   Wij werken uitsluitend met vrijwilligers.</vt:lpstr>
      <vt:lpstr>Wat is een lokale coalitie?</vt:lpstr>
      <vt:lpstr>PowerPoint-presentatie</vt:lpstr>
      <vt:lpstr>PowerPoint-presentatie</vt:lpstr>
      <vt:lpstr>PowerPoint-presentatie</vt:lpstr>
      <vt:lpstr>PowerPoint-presentatie</vt:lpstr>
      <vt:lpstr>PowerPoint-presentatie</vt:lpstr>
      <vt:lpstr>PowerPoint-presentatie</vt:lpstr>
      <vt:lpstr>Voorbeeld van samen op zoek gaan naar mogelijk passende voorzieningen en warm overdragen</vt:lpstr>
      <vt:lpstr>Stappenplan lokale coalitie</vt:lpstr>
      <vt:lpstr>FP Ecosysteem en Hulpmiddelen</vt:lpstr>
      <vt:lpstr>Voorbeeld aanvragen Heusdenpas</vt:lpstr>
      <vt:lpstr>Voorbeeld implementatie HeusdenPas</vt:lpstr>
      <vt:lpstr>Aanvraag HeusdenPas </vt:lpstr>
      <vt:lpstr>Aanvraag HeusdenPas </vt:lpstr>
      <vt:lpstr>Vragen? Ideeën? Wensen? </vt:lpstr>
      <vt:lpstr>Bezoek onze stand, meld jouw organisatie aan en doe mee, samen met 3.000 organisaties en 8.000 voorzieningen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Kiki Steenbakkers</dc:creator>
  <cp:lastModifiedBy>Kiki Steenbakkers | Armoedefonds</cp:lastModifiedBy>
  <cp:revision>2</cp:revision>
  <dcterms:modified xsi:type="dcterms:W3CDTF">2026-06-22T09:47:38Z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0x010100DDBA22242A338C4BBD0AF6A3A662A974</vt:lpwstr>
  </property>
  <property fmtid="{D5CDD505-2E9C-101B-9397-08002B2CF9AE}" pid="3" name="MediaServiceImageTags">
    <vt:lpwstr/>
  </property>
</Properties>
</file>