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2"/>
  </p:notesMasterIdLst>
  <p:handoutMasterIdLst>
    <p:handoutMasterId r:id="rId13"/>
  </p:handoutMasterIdLst>
  <p:sldIdLst>
    <p:sldId id="868" r:id="rId2"/>
    <p:sldId id="1352" r:id="rId3"/>
    <p:sldId id="730" r:id="rId4"/>
    <p:sldId id="1329" r:id="rId5"/>
    <p:sldId id="1318" r:id="rId6"/>
    <p:sldId id="1335" r:id="rId7"/>
    <p:sldId id="1351" r:id="rId8"/>
    <p:sldId id="1353" r:id="rId9"/>
    <p:sldId id="1341" r:id="rId10"/>
    <p:sldId id="1354" r:id="rId11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neke Jooren" initials="LJ" lastIdx="26" clrIdx="0">
    <p:extLst>
      <p:ext uri="{19B8F6BF-5375-455C-9EA6-DF929625EA0E}">
        <p15:presenceInfo xmlns:p15="http://schemas.microsoft.com/office/powerpoint/2012/main" userId="S-1-5-21-2859719117-3650862833-4024139739-12032" providerId="AD"/>
      </p:ext>
    </p:extLst>
  </p:cmAuthor>
  <p:cmAuthor id="2" name="Lieneke Jooren" initials="LJ [2]" lastIdx="1" clrIdx="1">
    <p:extLst>
      <p:ext uri="{19B8F6BF-5375-455C-9EA6-DF929625EA0E}">
        <p15:presenceInfo xmlns:p15="http://schemas.microsoft.com/office/powerpoint/2012/main" userId="6e475c6f85a754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80630" autoAdjust="0"/>
  </p:normalViewPr>
  <p:slideViewPr>
    <p:cSldViewPr snapToGrid="0">
      <p:cViewPr varScale="1">
        <p:scale>
          <a:sx n="89" d="100"/>
          <a:sy n="89" d="100"/>
        </p:scale>
        <p:origin x="185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D2E4A-E9DF-4570-A113-301B8773BA3C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675AE-3200-4DA6-A48B-BEEFE32778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27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22/05/2026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BB00A-71ED-40C6-A1CF-164C43AE5CE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27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BB00A-71ED-40C6-A1CF-164C43AE5CE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20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040A7-2E81-88E1-9FC4-C2EB6F3D7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5338787-F8EA-1236-9710-F4AD84444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EF1276E-7773-64EE-1B22-33B35D47A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1F6C4E-E5EC-C46D-2DCD-F3F8A3601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8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9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0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E6E57-AFFA-DA0F-01AA-742FBC907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04FB682-D7D4-631B-BAE7-3550A3DB3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A5AF2B4-AF10-755C-62D2-2F191125D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ffectLst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2D83D1-9AD6-381F-5816-0F4032E1D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BB00A-71ED-40C6-A1CF-164C43AE5C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75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B934C-7AE3-26DC-FFF4-E07034503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693D2CD-8681-43DC-F756-98069BC08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57442DA-038D-8D9C-347E-78D84EA89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BA605F-6C2A-0494-28EB-5005FF6684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BB00A-71ED-40C6-A1CF-164C43AE5C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27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54" y="1124712"/>
            <a:ext cx="8277606" cy="3172968"/>
          </a:xfrm>
        </p:spPr>
        <p:txBody>
          <a:bodyPr anchor="b">
            <a:normAutofit/>
          </a:bodyPr>
          <a:lstStyle>
            <a:lvl1pPr algn="l">
              <a:defRPr sz="106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54" y="4727448"/>
            <a:ext cx="8277606" cy="1481328"/>
          </a:xfrm>
        </p:spPr>
        <p:txBody>
          <a:bodyPr>
            <a:normAutofit/>
          </a:bodyPr>
          <a:lstStyle>
            <a:lvl1pPr marL="0" indent="0" algn="l">
              <a:buNone/>
              <a:defRPr sz="3733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54" y="6356351"/>
            <a:ext cx="20574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2260" y="6356351"/>
            <a:ext cx="20574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624870" y="434802"/>
            <a:ext cx="146304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433989" y="4501201"/>
            <a:ext cx="8276022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881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0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78024"/>
            <a:ext cx="7626096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418658" y="4981421"/>
            <a:ext cx="8351217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374126" y="5118581"/>
            <a:ext cx="109728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38" y="640080"/>
            <a:ext cx="8167878" cy="4114800"/>
          </a:xfrm>
        </p:spPr>
        <p:txBody>
          <a:bodyPr anchor="b">
            <a:normAutofit/>
          </a:bodyPr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5102352"/>
            <a:ext cx="795528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3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76" y="2478024"/>
            <a:ext cx="370332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9452" y="2478024"/>
            <a:ext cx="370332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76" y="2372650"/>
            <a:ext cx="3703320" cy="823912"/>
          </a:xfrm>
        </p:spPr>
        <p:txBody>
          <a:bodyPr anchor="b"/>
          <a:lstStyle>
            <a:lvl1pPr marL="0" indent="0">
              <a:buNone/>
              <a:defRPr sz="3200" b="1" cap="none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76" y="3203688"/>
            <a:ext cx="3703320" cy="2968512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9452" y="2372650"/>
            <a:ext cx="3703320" cy="823912"/>
          </a:xfrm>
        </p:spPr>
        <p:txBody>
          <a:bodyPr anchor="b"/>
          <a:lstStyle>
            <a:lvl1pPr marL="0" indent="0">
              <a:buNone/>
              <a:defRPr sz="3200" b="1" cap="none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452" y="3203688"/>
            <a:ext cx="3703320" cy="296851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5/22/2026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499390" y="1533525"/>
            <a:ext cx="8187797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456813" y="2971798"/>
            <a:ext cx="96012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44" y="1938528"/>
            <a:ext cx="7632954" cy="2990088"/>
          </a:xfr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5/22/2026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8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418658" y="1162033"/>
            <a:ext cx="2805555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374126" y="1618375"/>
            <a:ext cx="109728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4862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4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894" y="1709928"/>
            <a:ext cx="5047488" cy="409651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510" y="3429000"/>
            <a:ext cx="2324862" cy="2066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510" y="6356351"/>
            <a:ext cx="20574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9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418658" y="1162033"/>
            <a:ext cx="2805555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374126" y="1618375"/>
            <a:ext cx="109728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4862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4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723894" y="1161288"/>
            <a:ext cx="5047488" cy="4645152"/>
          </a:xfrm>
        </p:spPr>
        <p:txBody>
          <a:bodyPr anchor="t">
            <a:normAutofit/>
          </a:bodyPr>
          <a:lstStyle>
            <a:lvl1pPr marL="0" indent="0">
              <a:buNone/>
              <a:defRPr sz="37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510" y="3438144"/>
            <a:ext cx="2324862" cy="2057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510" y="6356351"/>
            <a:ext cx="20574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geschoolrotterdam.nl/onderzoek/projecten-en-publicaties/talentontwikkeling/gereedschapskist/armoe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9.jpe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factory, outdoor, water&#10;&#10;Description automatically generated">
            <a:extLst>
              <a:ext uri="{FF2B5EF4-FFF2-40B4-BE49-F238E27FC236}">
                <a16:creationId xmlns:a16="http://schemas.microsoft.com/office/drawing/2014/main" id="{FBDC6099-38EF-B494-8C3A-F6FE533CEF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16" y="-110"/>
            <a:ext cx="9144632" cy="561482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240860-09B5-4AC1-B7F8-9EC67A87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5300" y="838620"/>
            <a:ext cx="9374600" cy="623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" b="1" dirty="0">
                <a:solidFill>
                  <a:schemeClr val="bg1"/>
                </a:solidFill>
                <a:latin typeface="Museo Sans 700"/>
                <a:ea typeface="Open Sans ExtraBold"/>
                <a:cs typeface="Open Sans ExtraBold"/>
              </a:rPr>
              <a:t>Kansen voor kinderen die opgroeien in armoede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" b="1" dirty="0">
              <a:solidFill>
                <a:schemeClr val="bg1"/>
              </a:solidFill>
              <a:latin typeface="Museo Sans 700" panose="020000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b="1" i="1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i="1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i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i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nl-NL" sz="2400" i="1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5A87973-6DA0-FC6D-34A6-0D9A8C2B7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8" y="5668011"/>
            <a:ext cx="903880" cy="880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49C681E-5C23-69FF-C31F-E614F260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4194" y="5860575"/>
            <a:ext cx="2584214" cy="5338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D7BE86B-05F2-EDBA-35B8-B54096725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6" b="97849" l="741" r="99630">
                        <a14:foregroundMark x1="89259" y1="46774" x2="89259" y2="46774"/>
                        <a14:foregroundMark x1="91481" y1="22581" x2="91481" y2="22581"/>
                        <a14:foregroundMark x1="91852" y1="8065" x2="91852" y2="8065"/>
                        <a14:foregroundMark x1="82222" y1="6452" x2="82222" y2="6452"/>
                        <a14:foregroundMark x1="3333" y1="13441" x2="88889" y2="78495"/>
                        <a14:foregroundMark x1="88889" y1="78495" x2="94074" y2="91398"/>
                        <a14:foregroundMark x1="84074" y1="93548" x2="21111" y2="77419"/>
                        <a14:foregroundMark x1="21111" y1="77419" x2="3704" y2="29570"/>
                        <a14:foregroundMark x1="3704" y1="29570" x2="5556" y2="16129"/>
                        <a14:foregroundMark x1="6667" y1="9677" x2="66296" y2="8602"/>
                        <a14:foregroundMark x1="66296" y1="8602" x2="94815" y2="37097"/>
                        <a14:foregroundMark x1="94815" y1="37097" x2="94444" y2="76344"/>
                        <a14:foregroundMark x1="91852" y1="84409" x2="41111" y2="93548"/>
                        <a14:foregroundMark x1="41111" y1="93548" x2="10000" y2="84946"/>
                        <a14:foregroundMark x1="10000" y1="84946" x2="1111" y2="50538"/>
                        <a14:foregroundMark x1="1111" y1="50538" x2="3333" y2="26344"/>
                        <a14:foregroundMark x1="4074" y1="15591" x2="81852" y2="9140"/>
                        <a14:foregroundMark x1="81852" y1="9140" x2="99630" y2="74194"/>
                        <a14:foregroundMark x1="89259" y1="8065" x2="98889" y2="22043"/>
                        <a14:foregroundMark x1="81111" y1="3226" x2="99630" y2="6452"/>
                        <a14:foregroundMark x1="741" y1="80108" x2="67778" y2="97849"/>
                        <a14:foregroundMark x1="67778" y1="97849" x2="91481" y2="92473"/>
                        <a14:foregroundMark x1="91852" y1="79570" x2="8889" y2="67742"/>
                        <a14:foregroundMark x1="8889" y1="67742" x2="1111" y2="62903"/>
                        <a14:foregroundMark x1="26667" y1="23656" x2="50741" y2="76344"/>
                        <a14:foregroundMark x1="64444" y1="33333" x2="57778" y2="77419"/>
                        <a14:foregroundMark x1="81111" y1="32796" x2="17037" y2="33333"/>
                        <a14:foregroundMark x1="80741" y1="30108" x2="23704" y2="31183"/>
                        <a14:foregroundMark x1="75556" y1="24731" x2="1852" y2="23656"/>
                        <a14:foregroundMark x1="70370" y1="24194" x2="71111" y2="67742"/>
                        <a14:foregroundMark x1="71111" y1="67742" x2="81111" y2="32796"/>
                        <a14:foregroundMark x1="81111" y1="32796" x2="51481" y2="75269"/>
                        <a14:foregroundMark x1="51481" y1="75269" x2="22222" y2="66129"/>
                        <a14:foregroundMark x1="22222" y1="66129" x2="77778" y2="42473"/>
                        <a14:foregroundMark x1="77778" y1="42473" x2="30741" y2="54839"/>
                        <a14:foregroundMark x1="30741" y1="54839" x2="58148" y2="60215"/>
                        <a14:foregroundMark x1="58148" y1="60215" x2="61481" y2="70430"/>
                        <a14:foregroundMark x1="30000" y1="95161" x2="4074" y2="89247"/>
                        <a14:foregroundMark x1="4074" y1="89247" x2="4074" y2="88710"/>
                        <a14:foregroundMark x1="31852" y1="54301" x2="12963" y2="41935"/>
                        <a14:foregroundMark x1="14444" y1="66667" x2="15926" y2="88172"/>
                        <a14:foregroundMark x1="87037" y1="36559" x2="82222" y2="62903"/>
                        <a14:backgroundMark x1="741" y1="98925" x2="741" y2="98925"/>
                        <a14:backgroundMark x1="2222" y1="97312" x2="2222" y2="97312"/>
                        <a14:backgroundMark x1="3704" y1="2688" x2="3704" y2="2688"/>
                        <a14:backgroundMark x1="3704" y1="2688" x2="3704" y2="2688"/>
                        <a14:backgroundMark x1="3704" y1="2688" x2="3704" y2="2688"/>
                        <a14:backgroundMark x1="99630" y1="97849" x2="99630" y2="97849"/>
                        <a14:backgroundMark x1="98148" y1="98387" x2="98148" y2="98387"/>
                        <a14:backgroundMark x1="98889" y1="1613" x2="98889" y2="1613"/>
                        <a14:backgroundMark x1="99259" y1="6989" x2="99259" y2="6989"/>
                        <a14:backgroundMark x1="99630" y1="6989" x2="99630" y2="69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7632" y="5686135"/>
            <a:ext cx="1220515" cy="844186"/>
          </a:xfrm>
          <a:prstGeom prst="rect">
            <a:avLst/>
          </a:prstGeom>
        </p:spPr>
      </p:pic>
      <p:pic>
        <p:nvPicPr>
          <p:cNvPr id="1026" name="Picture 2" descr="UNIVERSITIET GENT">
            <a:extLst>
              <a:ext uri="{FF2B5EF4-FFF2-40B4-BE49-F238E27FC236}">
                <a16:creationId xmlns:a16="http://schemas.microsoft.com/office/drawing/2014/main" id="{75117743-5D2D-F3C2-5775-D682A12B7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31" y="5644565"/>
            <a:ext cx="903880" cy="90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D55AC3-1AB7-1FFF-E485-8BB14ABFD39F}"/>
              </a:ext>
            </a:extLst>
          </p:cNvPr>
          <p:cNvSpPr/>
          <p:nvPr/>
        </p:nvSpPr>
        <p:spPr>
          <a:xfrm>
            <a:off x="1307" y="6622359"/>
            <a:ext cx="9143427" cy="24618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Museo Sans 70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4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E2F3F-9CE8-7E95-429A-9EDE5410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Museo Sans 700" panose="02000000000000000000"/>
              </a:rPr>
              <a:t>Materiaal vindbaar in: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3AEC48-C468-171D-0869-CE544ADEC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rgbClr val="002060"/>
                </a:solidFill>
                <a:latin typeface="Museo Sans 700" panose="02000000000000000000"/>
              </a:rPr>
              <a:t>Gereedschapskist voor beter samenwerken met ouders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2998E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https://www.hogeschoolrotterdam.nl/onderzoek/projecten-en-publicaties/talentontwikkeling/gereedschapskist/armoede</a:t>
            </a:r>
            <a:r>
              <a:rPr lang="nl-NL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nl-NL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E26010-86F9-31B5-C37D-4BF48423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2C6-ADF9-4D68-8DEB-E0E6BDC2CCB4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020AF8-8070-00C5-57D1-A1B008B2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E211A1-C74F-7DDA-61F2-21ACE3D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B62BE-3FDA-0862-91CD-C7CD924F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002060"/>
                </a:solidFill>
                <a:latin typeface="Museo Sans 700" panose="02000000000000000000"/>
              </a:rPr>
              <a:t>Wat verstaan we onder armoede?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D9BCF4-06FA-C227-0A02-EFCF7B6B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1" y="1998133"/>
            <a:ext cx="8477956" cy="40978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i="1" dirty="0">
                <a:solidFill>
                  <a:srgbClr val="002060"/>
                </a:solidFill>
                <a:latin typeface="Museo Sans 700" panose="02000000000000000000"/>
              </a:rPr>
              <a:t>Er is sprake van armoede als niet over genoeg financiële middelen beschikt om na aftrek van de vaste lasten, de minimaal noodzakelijke uitgaven te kunnen doen voor boodschappen en andere basisbehoeften.  </a:t>
            </a:r>
          </a:p>
          <a:p>
            <a:pPr marL="0" indent="0">
              <a:buNone/>
            </a:pPr>
            <a:r>
              <a:rPr lang="nl-NL" sz="1800" i="1" dirty="0">
                <a:solidFill>
                  <a:srgbClr val="002060"/>
                </a:solidFill>
                <a:latin typeface="Museo Sans 700" panose="02000000000000000000"/>
              </a:rPr>
              <a:t>CBS et al., 2025</a:t>
            </a:r>
          </a:p>
          <a:p>
            <a:pPr marL="0" indent="0">
              <a:buNone/>
            </a:pPr>
            <a:endParaRPr lang="nl-NL" i="1" dirty="0">
              <a:solidFill>
                <a:srgbClr val="002060"/>
              </a:solidFill>
              <a:latin typeface="Museo Sans 700" panose="02000000000000000000"/>
            </a:endParaRPr>
          </a:p>
          <a:p>
            <a:pPr marL="0" indent="0">
              <a:buNone/>
            </a:pPr>
            <a:r>
              <a:rPr lang="nl-NL" i="1" dirty="0">
                <a:solidFill>
                  <a:srgbClr val="002060"/>
                </a:solidFill>
                <a:latin typeface="Museo Sans 700" panose="02000000000000000000"/>
              </a:rPr>
              <a:t>Mensen zijn arm wanneer de materiele, culturele en sociale middelen onvoldoende zijn om op een manier te leven die als minimaal aanvaardbaar wordt gezien in de samenleving waarin men leeft’.</a:t>
            </a:r>
          </a:p>
          <a:p>
            <a:pPr marL="0" indent="0">
              <a:buNone/>
            </a:pPr>
            <a:r>
              <a:rPr lang="nl-NL" sz="1600" i="1" dirty="0">
                <a:solidFill>
                  <a:srgbClr val="002060"/>
                </a:solidFill>
                <a:latin typeface="Museo Sans 700" panose="02000000000000000000"/>
              </a:rPr>
              <a:t>VN, 1989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C942A5-A7E9-435F-9F7C-5364D63A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BA23-64CA-43B6-97BF-2174267F41BE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D11C06-6913-E389-4FD9-AB6D891D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7B42A4-975B-E0D2-9E4D-2F00A93E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6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Vanaf maart 2022 is de Wijk aan Zet">
            <a:extLst>
              <a:ext uri="{FF2B5EF4-FFF2-40B4-BE49-F238E27FC236}">
                <a16:creationId xmlns:a16="http://schemas.microsoft.com/office/drawing/2014/main" id="{BDDBCC20-A116-DDF1-0863-90CC4DAB2F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32" y="-18962"/>
            <a:ext cx="9143988" cy="5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Graphics, Lettertype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780AE2CD-4FD2-27B8-6719-BB72E9703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442" y="72393"/>
            <a:ext cx="1311581" cy="615745"/>
          </a:xfrm>
          <a:prstGeom prst="rect">
            <a:avLst/>
          </a:prstGeom>
        </p:spPr>
      </p:pic>
      <p:pic>
        <p:nvPicPr>
          <p:cNvPr id="12" name="Afbeelding 11" descr="Afbeelding met tekst, Lettertype, wit, Graphics&#10;&#10;Door AI gegenereerde inhoud is mogelijk onjuist.">
            <a:extLst>
              <a:ext uri="{FF2B5EF4-FFF2-40B4-BE49-F238E27FC236}">
                <a16:creationId xmlns:a16="http://schemas.microsoft.com/office/drawing/2014/main" id="{DB1A1452-6240-C031-15C6-01AEFFF5AB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102" r="23604"/>
          <a:stretch>
            <a:fillRect/>
          </a:stretch>
        </p:blipFill>
        <p:spPr>
          <a:xfrm>
            <a:off x="5578841" y="48947"/>
            <a:ext cx="1664688" cy="65523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76AB2CF-D434-4DD3-9708-6731E4A9B309}"/>
              </a:ext>
            </a:extLst>
          </p:cNvPr>
          <p:cNvSpPr txBox="1">
            <a:spLocks/>
          </p:cNvSpPr>
          <p:nvPr/>
        </p:nvSpPr>
        <p:spPr>
          <a:xfrm>
            <a:off x="666088" y="5216722"/>
            <a:ext cx="7838276" cy="1431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500" panose="020000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Warm Rotterdam |">
            <a:extLst>
              <a:ext uri="{FF2B5EF4-FFF2-40B4-BE49-F238E27FC236}">
                <a16:creationId xmlns:a16="http://schemas.microsoft.com/office/drawing/2014/main" id="{56F797B1-DCBC-D4D8-E68A-0F2AD27F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34" y="48948"/>
            <a:ext cx="1665355" cy="6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 descr="Afbeelding met tekst, Graphics, logo, Lettertype&#10;&#10;Door AI gegenereerde inhoud is mogelijk onjuist.">
            <a:extLst>
              <a:ext uri="{FF2B5EF4-FFF2-40B4-BE49-F238E27FC236}">
                <a16:creationId xmlns:a16="http://schemas.microsoft.com/office/drawing/2014/main" id="{FC8FB952-7DE9-405F-400E-F90B78654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756" y="56352"/>
            <a:ext cx="1385218" cy="6478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9C42F5-7054-B144-75C5-46C922D1D4F2}"/>
              </a:ext>
            </a:extLst>
          </p:cNvPr>
          <p:cNvSpPr/>
          <p:nvPr/>
        </p:nvSpPr>
        <p:spPr>
          <a:xfrm>
            <a:off x="1307" y="6622359"/>
            <a:ext cx="9143427" cy="24618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Museo Sans 700"/>
              <a:ea typeface="Calibri"/>
              <a:cs typeface="Calibri"/>
            </a:endParaRPr>
          </a:p>
        </p:txBody>
      </p:sp>
      <p:pic>
        <p:nvPicPr>
          <p:cNvPr id="2" name="Picture 9" descr="Logo&#10;&#10;Description automatically generated">
            <a:extLst>
              <a:ext uri="{FF2B5EF4-FFF2-40B4-BE49-F238E27FC236}">
                <a16:creationId xmlns:a16="http://schemas.microsoft.com/office/drawing/2014/main" id="{B95DEB11-20D3-9D9A-E28C-D71778ECC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8142" y="5955571"/>
            <a:ext cx="688082" cy="670234"/>
          </a:xfrm>
          <a:prstGeom prst="rect">
            <a:avLst/>
          </a:prstGeom>
        </p:spPr>
      </p:pic>
      <p:pic>
        <p:nvPicPr>
          <p:cNvPr id="4" name="Picture 16" descr="Logo&#10;&#10;Description automatically generated">
            <a:extLst>
              <a:ext uri="{FF2B5EF4-FFF2-40B4-BE49-F238E27FC236}">
                <a16:creationId xmlns:a16="http://schemas.microsoft.com/office/drawing/2014/main" id="{B575771F-C64E-1CF1-791C-3CD68D070F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26" b="97849" l="741" r="99630">
                        <a14:foregroundMark x1="89259" y1="46774" x2="89259" y2="46774"/>
                        <a14:foregroundMark x1="91481" y1="22581" x2="91481" y2="22581"/>
                        <a14:foregroundMark x1="91852" y1="8065" x2="91852" y2="8065"/>
                        <a14:foregroundMark x1="82222" y1="6452" x2="82222" y2="6452"/>
                        <a14:foregroundMark x1="3333" y1="13441" x2="88889" y2="78495"/>
                        <a14:foregroundMark x1="88889" y1="78495" x2="94074" y2="91398"/>
                        <a14:foregroundMark x1="84074" y1="93548" x2="21111" y2="77419"/>
                        <a14:foregroundMark x1="21111" y1="77419" x2="3704" y2="29570"/>
                        <a14:foregroundMark x1="3704" y1="29570" x2="5556" y2="16129"/>
                        <a14:foregroundMark x1="6667" y1="9677" x2="66296" y2="8602"/>
                        <a14:foregroundMark x1="66296" y1="8602" x2="94815" y2="37097"/>
                        <a14:foregroundMark x1="94815" y1="37097" x2="94444" y2="76344"/>
                        <a14:foregroundMark x1="91852" y1="84409" x2="41111" y2="93548"/>
                        <a14:foregroundMark x1="41111" y1="93548" x2="10000" y2="84946"/>
                        <a14:foregroundMark x1="10000" y1="84946" x2="1111" y2="50538"/>
                        <a14:foregroundMark x1="1111" y1="50538" x2="3333" y2="26344"/>
                        <a14:foregroundMark x1="4074" y1="15591" x2="81852" y2="9140"/>
                        <a14:foregroundMark x1="81852" y1="9140" x2="99630" y2="74194"/>
                        <a14:foregroundMark x1="89259" y1="8065" x2="98889" y2="22043"/>
                        <a14:foregroundMark x1="81111" y1="3226" x2="99630" y2="6452"/>
                        <a14:foregroundMark x1="741" y1="80108" x2="67778" y2="97849"/>
                        <a14:foregroundMark x1="67778" y1="97849" x2="91481" y2="92473"/>
                        <a14:foregroundMark x1="91852" y1="79570" x2="8889" y2="67742"/>
                        <a14:foregroundMark x1="8889" y1="67742" x2="1111" y2="62903"/>
                        <a14:foregroundMark x1="26667" y1="23656" x2="50741" y2="76344"/>
                        <a14:foregroundMark x1="64444" y1="33333" x2="57778" y2="77419"/>
                        <a14:foregroundMark x1="81111" y1="32796" x2="17037" y2="33333"/>
                        <a14:foregroundMark x1="80741" y1="30108" x2="23704" y2="31183"/>
                        <a14:foregroundMark x1="75556" y1="24731" x2="1852" y2="23656"/>
                        <a14:foregroundMark x1="70370" y1="24194" x2="71111" y2="67742"/>
                        <a14:foregroundMark x1="71111" y1="67742" x2="81111" y2="32796"/>
                        <a14:foregroundMark x1="81111" y1="32796" x2="51481" y2="75269"/>
                        <a14:foregroundMark x1="51481" y1="75269" x2="22222" y2="66129"/>
                        <a14:foregroundMark x1="22222" y1="66129" x2="77778" y2="42473"/>
                        <a14:foregroundMark x1="77778" y1="42473" x2="30741" y2="54839"/>
                        <a14:foregroundMark x1="30741" y1="54839" x2="58148" y2="60215"/>
                        <a14:foregroundMark x1="58148" y1="60215" x2="61481" y2="70430"/>
                        <a14:foregroundMark x1="30000" y1="95161" x2="4074" y2="89247"/>
                        <a14:foregroundMark x1="4074" y1="89247" x2="4074" y2="88710"/>
                        <a14:foregroundMark x1="31852" y1="54301" x2="12963" y2="41935"/>
                        <a14:foregroundMark x1="14444" y1="66667" x2="15926" y2="88172"/>
                        <a14:foregroundMark x1="87037" y1="36559" x2="82222" y2="62903"/>
                        <a14:backgroundMark x1="741" y1="98925" x2="741" y2="98925"/>
                        <a14:backgroundMark x1="2222" y1="97312" x2="2222" y2="97312"/>
                        <a14:backgroundMark x1="3704" y1="2688" x2="3704" y2="2688"/>
                        <a14:backgroundMark x1="3704" y1="2688" x2="3704" y2="2688"/>
                        <a14:backgroundMark x1="3704" y1="2688" x2="3704" y2="2688"/>
                        <a14:backgroundMark x1="99630" y1="97849" x2="99630" y2="97849"/>
                        <a14:backgroundMark x1="98148" y1="98387" x2="98148" y2="98387"/>
                        <a14:backgroundMark x1="98889" y1="1613" x2="98889" y2="1613"/>
                        <a14:backgroundMark x1="99259" y1="6989" x2="99259" y2="6989"/>
                        <a14:backgroundMark x1="99630" y1="6989" x2="99630" y2="69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47" y="5959513"/>
            <a:ext cx="958336" cy="6628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E28DBA3-35F6-B010-61C7-C41F5A2505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91932" y="6045786"/>
            <a:ext cx="2584214" cy="533800"/>
          </a:xfrm>
          <a:prstGeom prst="rect">
            <a:avLst/>
          </a:prstGeom>
        </p:spPr>
      </p:pic>
      <p:pic>
        <p:nvPicPr>
          <p:cNvPr id="9" name="Picture 2" descr="UNIVERSITIET GENT">
            <a:extLst>
              <a:ext uri="{FF2B5EF4-FFF2-40B4-BE49-F238E27FC236}">
                <a16:creationId xmlns:a16="http://schemas.microsoft.com/office/drawing/2014/main" id="{54F4A7A6-C809-6925-A814-5579683D8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808" y="5959513"/>
            <a:ext cx="662846" cy="6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667DF6A-220F-3B3F-8A83-83D8E7EDAB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5311" y="43930"/>
            <a:ext cx="1843212" cy="33226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586E3C2-6A13-469D-779E-8D58F49E5E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39" y="56352"/>
            <a:ext cx="817149" cy="8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FFDE6-9E36-8368-A70D-DE3143994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5BD1DB-E19E-7DAD-1A47-80C227BE87C2}"/>
              </a:ext>
            </a:extLst>
          </p:cNvPr>
          <p:cNvSpPr/>
          <p:nvPr/>
        </p:nvSpPr>
        <p:spPr>
          <a:xfrm>
            <a:off x="1307" y="6622359"/>
            <a:ext cx="9143427" cy="24618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Museo Sans 700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E2632-93A9-DE58-DA1D-1D4F3EF89B5B}"/>
              </a:ext>
            </a:extLst>
          </p:cNvPr>
          <p:cNvSpPr txBox="1"/>
          <p:nvPr/>
        </p:nvSpPr>
        <p:spPr>
          <a:xfrm>
            <a:off x="434895" y="932481"/>
            <a:ext cx="8833281" cy="867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Wat </a:t>
            </a:r>
            <a:r>
              <a:rPr lang="en-US" sz="3600" dirty="0" err="1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zien</a:t>
            </a:r>
            <a:r>
              <a:rPr lang="en-US" sz="3600" dirty="0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 we </a:t>
            </a:r>
            <a:r>
              <a:rPr lang="en-US" sz="3600" dirty="0" err="1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bij</a:t>
            </a:r>
            <a:r>
              <a:rPr lang="en-US" sz="3600" dirty="0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integrale</a:t>
            </a:r>
            <a:r>
              <a:rPr lang="en-US" sz="3600" dirty="0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hulpverlening</a:t>
            </a:r>
            <a:r>
              <a:rPr lang="en-US" sz="3600" dirty="0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5A5DA5-4CCF-4633-10F6-25DA4D8D5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78" y="2046596"/>
            <a:ext cx="6863644" cy="45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3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70ABB-732E-44B3-522E-7E155D5B36BF}"/>
              </a:ext>
            </a:extLst>
          </p:cNvPr>
          <p:cNvSpPr/>
          <p:nvPr/>
        </p:nvSpPr>
        <p:spPr>
          <a:xfrm>
            <a:off x="1307" y="6622359"/>
            <a:ext cx="9143427" cy="24618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Museo Sans 700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CE0E9-C689-D38C-FD1D-49BA17B2AE47}"/>
              </a:ext>
            </a:extLst>
          </p:cNvPr>
          <p:cNvSpPr txBox="1"/>
          <p:nvPr/>
        </p:nvSpPr>
        <p:spPr>
          <a:xfrm>
            <a:off x="629137" y="813500"/>
            <a:ext cx="8514863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De </a:t>
            </a:r>
            <a:r>
              <a:rPr lang="en-US" sz="3600" dirty="0" err="1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bureaucratie</a:t>
            </a:r>
            <a:r>
              <a:rPr lang="en-US" sz="3600" dirty="0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doorbreken</a:t>
            </a:r>
            <a:endParaRPr lang="en-US" sz="3600" dirty="0">
              <a:solidFill>
                <a:srgbClr val="002060"/>
              </a:solidFill>
              <a:latin typeface="Museo Sans 700"/>
              <a:ea typeface="+mj-lt"/>
              <a:cs typeface="+mj-lt"/>
            </a:endParaRPr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352C9811-0654-5313-4F5E-CE8F8C9D6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5676" y="2478088"/>
            <a:ext cx="7388224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4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772CF-7EC2-1318-A46E-FD9F5F94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923502" cy="1179576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2060"/>
                </a:solidFill>
                <a:latin typeface="Museo Sans 700" panose="02000000000000000000"/>
              </a:rPr>
              <a:t>De rol van fondsen in hulpverlening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D2D41F-A3DA-3B7D-6DE7-0C6A26FE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0E8B-7EB9-4C10-A52E-6B523D64155A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440845-9136-743E-4809-E8BD4F43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6F5C00-F80C-8BA6-CA41-B706533D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6</a:t>
            </a:fld>
            <a:endParaRPr lang="en-US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A0741457-2A3B-5BCA-A7AB-BD78020B5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81228" y="2111737"/>
            <a:ext cx="7119394" cy="47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0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1D1C9-521D-B8B3-B24F-DB9F72F36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55C398-A2ED-6FF6-A038-3A12E2DA2B26}"/>
              </a:ext>
            </a:extLst>
          </p:cNvPr>
          <p:cNvSpPr txBox="1"/>
          <p:nvPr/>
        </p:nvSpPr>
        <p:spPr>
          <a:xfrm>
            <a:off x="615519" y="954668"/>
            <a:ext cx="9013903" cy="867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Oog</a:t>
            </a:r>
            <a:r>
              <a:rPr lang="en-US" sz="3600" dirty="0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hebben</a:t>
            </a:r>
            <a:r>
              <a:rPr lang="en-US" sz="3600" dirty="0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voor</a:t>
            </a:r>
            <a:r>
              <a:rPr lang="en-US" sz="3600" dirty="0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Museo Sans 700"/>
                <a:ea typeface="+mj-lt"/>
                <a:cs typeface="+mj-lt"/>
              </a:rPr>
              <a:t>kinderen</a:t>
            </a:r>
            <a:endParaRPr lang="en-US" sz="3600" dirty="0">
              <a:solidFill>
                <a:srgbClr val="002060"/>
              </a:solidFill>
              <a:latin typeface="Museo Sans 700"/>
              <a:ea typeface="+mj-lt"/>
              <a:cs typeface="+mj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510707-6514-2C7B-43EF-C37D825B1007}"/>
              </a:ext>
            </a:extLst>
          </p:cNvPr>
          <p:cNvSpPr/>
          <p:nvPr/>
        </p:nvSpPr>
        <p:spPr>
          <a:xfrm>
            <a:off x="1307" y="6622359"/>
            <a:ext cx="9143427" cy="24618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700"/>
              <a:ea typeface="Calibri"/>
              <a:cs typeface="Calibri"/>
            </a:endParaRPr>
          </a:p>
        </p:txBody>
      </p:sp>
      <p:pic>
        <p:nvPicPr>
          <p:cNvPr id="2" name="Tijdelijke aanduiding voor inhoud 4" descr="Afbeelding met clipart, symbool, tekenfilm&#10;&#10;Door AI gegenereerde inhoud is mogelijk onjuist.">
            <a:extLst>
              <a:ext uri="{FF2B5EF4-FFF2-40B4-BE49-F238E27FC236}">
                <a16:creationId xmlns:a16="http://schemas.microsoft.com/office/drawing/2014/main" id="{729847DE-2143-EE85-065C-BDB731AE3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733" r="13585"/>
          <a:stretch>
            <a:fillRect/>
          </a:stretch>
        </p:blipFill>
        <p:spPr>
          <a:xfrm>
            <a:off x="1541209" y="2053399"/>
            <a:ext cx="5785281" cy="43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9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3B9D8-1A77-FAC4-A9C5-5C5DB5CB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solidFill>
                  <a:srgbClr val="002060"/>
                </a:solidFill>
                <a:latin typeface="Museo Sans 700" panose="02000000000000000000"/>
              </a:rPr>
              <a:t>SOS bij kinderarmoede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24D23-0840-38D5-6383-87504798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856ACA-01D1-E98A-3077-D194EE7A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0B2D-6912-48F8-926D-928B4D8D22B5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E05239-DDBE-CA0D-6646-8076C303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F7CF2D-C551-EE90-1003-7E07C727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8</a:t>
            </a:fld>
            <a:endParaRPr lang="en-US"/>
          </a:p>
        </p:txBody>
      </p:sp>
      <p:pic>
        <p:nvPicPr>
          <p:cNvPr id="7" name="Tijdelijke aanduiding voor inhoud 4" descr="Afbeelding met tekst, schermopname, persoon, grafische vormgeving&#10;&#10;Door AI gegenereerde inhoud is mogelijk onjuist.">
            <a:extLst>
              <a:ext uri="{FF2B5EF4-FFF2-40B4-BE49-F238E27FC236}">
                <a16:creationId xmlns:a16="http://schemas.microsoft.com/office/drawing/2014/main" id="{1F142A79-7361-CAF0-EAB8-F4E14457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6833"/>
            <a:ext cx="9010302" cy="55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9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F4EA5-EDDB-AAE2-21E7-64A34EBBF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F1CD0-B33D-615F-89E4-F9E1BB97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3600" dirty="0">
              <a:solidFill>
                <a:srgbClr val="002060"/>
              </a:solidFill>
              <a:latin typeface="Museo Sans 700" panose="02000000000000000000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3D343DC-291E-E7B6-74FF-496BB4481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8561" y="222072"/>
            <a:ext cx="4678017" cy="6598219"/>
          </a:xfrm>
          <a:prstGeom prst="rect">
            <a:avLst/>
          </a:prstGeom>
        </p:spPr>
      </p:pic>
      <p:pic>
        <p:nvPicPr>
          <p:cNvPr id="3" name="Afbeelding 2" descr="Afbeelding met tekst, persoon, kleding, Menselijk gezicht&#10;&#10;Door AI gegenereerde inhoud is mogelijk onjuist.">
            <a:extLst>
              <a:ext uri="{FF2B5EF4-FFF2-40B4-BE49-F238E27FC236}">
                <a16:creationId xmlns:a16="http://schemas.microsoft.com/office/drawing/2014/main" id="{B6CB7056-0A42-D612-3A7D-A3699C36D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91" y="222072"/>
            <a:ext cx="3976692" cy="58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663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A22242A338C4BBD0AF6A3A662A974" ma:contentTypeVersion="14" ma:contentTypeDescription="Een nieuw document maken." ma:contentTypeScope="" ma:versionID="3ed23f1a1e1857eaf7b17f34925f79a0">
  <xsd:schema xmlns:xsd="http://www.w3.org/2001/XMLSchema" xmlns:xs="http://www.w3.org/2001/XMLSchema" xmlns:p="http://schemas.microsoft.com/office/2006/metadata/properties" xmlns:ns2="3d45b86c-2507-49e2-9650-9a62334440a1" xmlns:ns3="c83eb975-2db4-461b-b913-990691e08000" targetNamespace="http://schemas.microsoft.com/office/2006/metadata/properties" ma:root="true" ma:fieldsID="2a7c5b7f266324322c82681fbc80c93a" ns2:_="" ns3:_="">
    <xsd:import namespace="3d45b86c-2507-49e2-9650-9a62334440a1"/>
    <xsd:import namespace="c83eb975-2db4-461b-b913-990691e080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5b86c-2507-49e2-9650-9a62334440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28567b0e-e49e-42b0-b8e9-b598b8d1f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eb975-2db4-461b-b913-990691e0800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4854e11-cd4a-4126-822e-416626e85d21}" ma:internalName="TaxCatchAll" ma:showField="CatchAllData" ma:web="c83eb975-2db4-461b-b913-990691e080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3eb975-2db4-461b-b913-990691e08000" xsi:nil="true"/>
    <lcf76f155ced4ddcb4097134ff3c332f xmlns="3d45b86c-2507-49e2-9650-9a62334440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B25CC0-8948-4E24-9CE2-481FF502769A}"/>
</file>

<file path=customXml/itemProps2.xml><?xml version="1.0" encoding="utf-8"?>
<ds:datastoreItem xmlns:ds="http://schemas.openxmlformats.org/officeDocument/2006/customXml" ds:itemID="{21AAA3E4-8938-4516-8B33-D4CE38E9BB4B}"/>
</file>

<file path=customXml/itemProps3.xml><?xml version="1.0" encoding="utf-8"?>
<ds:datastoreItem xmlns:ds="http://schemas.openxmlformats.org/officeDocument/2006/customXml" ds:itemID="{7EA4A83A-855C-4FF1-947E-61DC67C5B869}"/>
</file>

<file path=docMetadata/LabelInfo.xml><?xml version="1.0" encoding="utf-8"?>
<clbl:labelList xmlns:clbl="http://schemas.microsoft.com/office/2020/mipLabelMetadata">
  <clbl:label id="{ca6fbace-7cba-4d53-8681-a06284f7ff46}" enabled="0" method="" siteId="{ca6fbace-7cba-4d53-8681-a06284f7ff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Erasmus_FSW_template_NL</Template>
  <TotalTime>1165</TotalTime>
  <Words>152</Words>
  <Application>Microsoft Office PowerPoint</Application>
  <PresentationFormat>Diavoorstelling (4:3)</PresentationFormat>
  <Paragraphs>36</Paragraphs>
  <Slides>10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Museo Sans 500</vt:lpstr>
      <vt:lpstr>Museo Sans 700</vt:lpstr>
      <vt:lpstr>AccentBoxVTI</vt:lpstr>
      <vt:lpstr>PowerPoint-presentatie</vt:lpstr>
      <vt:lpstr>Wat verstaan we onder armoede?</vt:lpstr>
      <vt:lpstr>PowerPoint-presentatie</vt:lpstr>
      <vt:lpstr>PowerPoint-presentatie</vt:lpstr>
      <vt:lpstr>PowerPoint-presentatie</vt:lpstr>
      <vt:lpstr>De rol van fondsen in hulpverlening</vt:lpstr>
      <vt:lpstr>PowerPoint-presentatie</vt:lpstr>
      <vt:lpstr>SOS bij kinderarmoede</vt:lpstr>
      <vt:lpstr>PowerPoint-presentatie</vt:lpstr>
      <vt:lpstr>Materiaal vindbaar in:</vt:lpstr>
    </vt:vector>
  </TitlesOfParts>
  <Manager/>
  <Company>EUR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Gezinspedagogiek:  Niet-traditionele gezinnen</dc:title>
  <dc:subject/>
  <dc:creator>Lieneke Jooren</dc:creator>
  <cp:keywords/>
  <dc:description>FSW presentatie _x000d_versie 2.0 - april 2015_x000d_Ontwerp: Fabrique_x000d_Sjabloon: Ton Persoon</dc:description>
  <cp:lastModifiedBy>Lusse, M.E.A. (Mariette)</cp:lastModifiedBy>
  <cp:revision>23</cp:revision>
  <cp:lastPrinted>2016-03-15T10:17:17Z</cp:lastPrinted>
  <dcterms:created xsi:type="dcterms:W3CDTF">2016-03-08T13:22:14Z</dcterms:created>
  <dcterms:modified xsi:type="dcterms:W3CDTF">2026-05-22T15:04:37Z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2023-08-24T17:18:38Z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62641960-c8aa-463e-9067-2454c74e35b6</vt:lpwstr>
  </property>
  <property fmtid="{D5CDD505-2E9C-101B-9397-08002B2CF9AE}" pid="8" name="MSIP_Label_8772ba27-cab8-4042-a351-a31f6e4eacdc_ContentBits">
    <vt:lpwstr>2</vt:lpwstr>
  </property>
  <property fmtid="{D5CDD505-2E9C-101B-9397-08002B2CF9AE}" pid="9" name="ClassificationContentMarkingFooterLocations">
    <vt:lpwstr>Erasmus_Corporate_v1:9\Office Theme:8</vt:lpwstr>
  </property>
  <property fmtid="{D5CDD505-2E9C-101B-9397-08002B2CF9AE}" pid="10" name="ClassificationContentMarkingFooterText">
    <vt:lpwstr>Classification: Internal</vt:lpwstr>
  </property>
  <property fmtid="{D5CDD505-2E9C-101B-9397-08002B2CF9AE}" pid="11" name="ContentTypeId">
    <vt:lpwstr>0x010100DDBA22242A338C4BBD0AF6A3A662A974</vt:lpwstr>
  </property>
  <property fmtid="{D5CDD505-2E9C-101B-9397-08002B2CF9AE}" pid="12" name="MediaServiceImageTags">
    <vt:lpwstr/>
  </property>
</Properties>
</file>